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1CAA9-52E3-4C5B-925F-7D86249279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4034F2-FBD2-488E-9E90-202DC2F12E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9DA2B-F30E-4C60-A03C-D64717295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A14BC-789D-4161-A4F1-846D3518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E79AC-38FA-4F96-B550-E8A317525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8244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59642-D078-451C-ABD8-347F74893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F84DC8-5025-4843-855A-A92ABA40B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11E96-AB84-41FD-A1F5-470316760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6B24D-18D9-4E79-814F-CF677D0A0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F093E-7D14-4785-9775-0E8E231FD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8637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690DFB-B6BA-4279-B906-58BA6C0B45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A3AB39-F673-4A9F-B0A6-58CE87386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C6648-185C-40C9-9BD1-73BFB4AC1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91141-BC7D-4581-9FBE-5E3EB8ED2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CEB0-30D4-404F-B111-AB69C0A97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229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2BCF2-78B2-45CC-AC0D-6C01579E3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7328F-5BBB-485C-BC21-49F2C4491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BD4AC-8A8D-4B9D-99D2-F132EBC18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57354-AB01-483E-8CE9-0A13B1D6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C568F-CFE5-4F5C-9171-F3EB17F15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066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CE3FF-486F-4299-82D0-A19508C30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91717-B833-4355-9A02-576E7489B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89ED9-DD56-4EAF-861D-1A1F474B6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5516-5D89-47F8-B16C-166E06A34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C87-C2E3-444C-B11B-0DEEA750D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9281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2F67D-A33F-450F-946F-E03DABFFB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2F607-6457-4AA8-8850-F53037DE9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1609A-9114-43D7-8137-3F4C9D328B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F6A42-9F39-4F41-BC40-85721E849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C214-C2CF-4DD2-9860-4BC1A6969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F26ED-A5C6-4E76-844E-83104255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45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820C0-D498-4C37-831B-CBB57AD12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F3852-11F1-42B7-B875-1755D2B80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2F8EC-E7A5-4E66-A6D2-BBAD87A4ED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03E57D-4F7D-4653-8A52-C741A5D496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4C1D51-1D6E-4214-B4AB-C3CBAB31B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E347F-3079-427D-879B-C5C530C03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C854F1-B91A-4410-93C9-66D2D4A2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B72208-5F6C-4610-B84A-39ADA9F78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999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B17AA-1978-4ECE-8691-A65D3AF9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9A1A7-6D75-4950-8E8F-DFAF3279C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05BB0-B9B6-4FEC-BB30-169165B39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16173-4A03-4B49-98B5-B19F79BBA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015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5857A3-9334-47AA-B7BF-FA6C00E6D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2B4817-8E6B-40F9-ADF5-C11C3480B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C7016-6EF8-4335-939A-C735BA7FA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7242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F3A0A-1B45-4652-8427-4B7A7B7F1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4907AC-ED4E-4A61-9490-7107061FB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11B97B-E877-410B-AFA2-1486A29D0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C935C-3C2F-403C-B392-80F51615C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06F25-D03C-4AE9-901A-A3BA5CD0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85F19-90C7-417C-ADF4-815E92E79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82372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6717E-5A83-4723-8BBF-79C2FBBEF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3D4267-D001-42BF-A9BA-D141EE7B3B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430F5B-3D57-44DE-84C5-F2645587FD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BF0F1-A07B-48D4-B387-726F50434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F400-F322-44EB-9D98-0B40E50AF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C0939-65E8-40E7-9235-5CAED7C6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2112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42D8F1-36C1-419C-8551-5FBDCA43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11B634-ABB0-43D8-8064-E89D382A0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4C9F1-C401-4D04-A66A-3AA835493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19004-DADF-40A7-ACBE-886827B1534D}" type="datetimeFigureOut">
              <a:rPr lang="en-NZ" smtClean="0"/>
              <a:t>9/09/2020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8F5EA-7BD8-417E-BC78-30474775C4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08C92-5275-4714-B042-50D0B2F828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82B71-D217-41A8-AE00-899CD1E5800C}" type="slidenum">
              <a:rPr lang="en-NZ" smtClean="0"/>
              <a:t>‹#›</a:t>
            </a:fld>
            <a:endParaRPr lang="en-NZ"/>
          </a:p>
        </p:txBody>
      </p:sp>
      <p:sp>
        <p:nvSpPr>
          <p:cNvPr id="7" name="MSIPCMContentMarking" descr="{&quot;HashCode&quot;:404316862,&quot;Placement&quot;:&quot;Footer&quot;}">
            <a:extLst>
              <a:ext uri="{FF2B5EF4-FFF2-40B4-BE49-F238E27FC236}">
                <a16:creationId xmlns:a16="http://schemas.microsoft.com/office/drawing/2014/main" id="{C88ACE6F-7306-4B97-81B6-5B5D1277C1DB}"/>
              </a:ext>
            </a:extLst>
          </p:cNvPr>
          <p:cNvSpPr txBox="1"/>
          <p:nvPr userDrawn="1"/>
        </p:nvSpPr>
        <p:spPr>
          <a:xfrm>
            <a:off x="5427259" y="6596338"/>
            <a:ext cx="1337483" cy="26166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NZ" sz="1000">
                <a:solidFill>
                  <a:srgbClr val="000000"/>
                </a:solidFill>
                <a:latin typeface="Verdana" panose="020B0604030504040204" pitchFamily="34" charset="0"/>
              </a:rPr>
              <a:t>IN CONFIDENCE</a:t>
            </a:r>
          </a:p>
        </p:txBody>
      </p:sp>
    </p:spTree>
    <p:extLst>
      <p:ext uri="{BB962C8B-B14F-4D97-AF65-F5344CB8AC3E}">
        <p14:creationId xmlns:p14="http://schemas.microsoft.com/office/powerpoint/2010/main" val="426224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C98B225-08AA-4A9A-A75D-D4B4C8E18F49}"/>
              </a:ext>
            </a:extLst>
          </p:cNvPr>
          <p:cNvSpPr txBox="1"/>
          <p:nvPr/>
        </p:nvSpPr>
        <p:spPr>
          <a:xfrm>
            <a:off x="2573024" y="719666"/>
            <a:ext cx="72745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N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 OBJECTIVES FOR REFRESHED TAX POLICY WORK PROGRAMME </a:t>
            </a:r>
          </a:p>
          <a:p>
            <a:pPr algn="ctr"/>
            <a:r>
              <a:rPr lang="en-N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corresponding indicative potential areas of work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500692"/>
              </p:ext>
            </p:extLst>
          </p:nvPr>
        </p:nvGraphicFramePr>
        <p:xfrm>
          <a:off x="294781" y="1522842"/>
          <a:ext cx="2070000" cy="352159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70000">
                  <a:extLst>
                    <a:ext uri="{9D8B030D-6E8A-4147-A177-3AD203B41FA5}">
                      <a16:colId xmlns:a16="http://schemas.microsoft.com/office/drawing/2014/main" val="1543418883"/>
                    </a:ext>
                  </a:extLst>
                </a:gridCol>
              </a:tblGrid>
              <a:tr h="521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0" dirty="0"/>
                        <a:t>Improving the </a:t>
                      </a:r>
                      <a:r>
                        <a:rPr lang="en-NZ" sz="1100" b="1" dirty="0"/>
                        <a:t>integrity</a:t>
                      </a:r>
                      <a:r>
                        <a:rPr lang="en-NZ" sz="1100" b="0" dirty="0"/>
                        <a:t> and </a:t>
                      </a:r>
                      <a:r>
                        <a:rPr lang="en-NZ" sz="1100" b="1" dirty="0"/>
                        <a:t>fairness</a:t>
                      </a:r>
                      <a:r>
                        <a:rPr lang="en-NZ" sz="1100" b="0" dirty="0"/>
                        <a:t> of the tax system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297186"/>
                  </a:ext>
                </a:extLst>
              </a:tr>
              <a:tr h="21159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dirty="0"/>
                        <a:t>High priority items: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Improvements to the land rules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International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tax issues such as the digital economy 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Further integrity measures to ensure everyone pays their fair share potentially including: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Closely-held company issues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compliance for the self-employed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Hidden economy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Explore options to make gap between company and top personal rates more sustainable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NZ" sz="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7508143"/>
                  </a:ext>
                </a:extLst>
              </a:tr>
              <a:tr h="8819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baseline="0" dirty="0"/>
                        <a:t>Further items for potential inclusion: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Charities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Purchase price allocation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96798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801623"/>
              </p:ext>
            </p:extLst>
          </p:nvPr>
        </p:nvGraphicFramePr>
        <p:xfrm>
          <a:off x="2675881" y="1522844"/>
          <a:ext cx="2070000" cy="356096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70000">
                  <a:extLst>
                    <a:ext uri="{9D8B030D-6E8A-4147-A177-3AD203B41FA5}">
                      <a16:colId xmlns:a16="http://schemas.microsoft.com/office/drawing/2014/main" val="1543418883"/>
                    </a:ext>
                  </a:extLst>
                </a:gridCol>
              </a:tblGrid>
              <a:tr h="71818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dirty="0"/>
                        <a:t>Ensuring the tax system contributes to economic performance</a:t>
                      </a:r>
                      <a:endParaRPr lang="en-NZ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297186"/>
                  </a:ext>
                </a:extLst>
              </a:tr>
              <a:tr h="11117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dirty="0"/>
                        <a:t>High priority items: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Research and development tax credit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Seismic strengthening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15012"/>
                  </a:ext>
                </a:extLst>
              </a:tr>
              <a:tr h="17310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1" i="1" baseline="0" dirty="0"/>
                        <a:t>Further items for potential inclusion: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Feasibility and black hole expenditure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Loss carry forwards when ownership changes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Building depreciation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066323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253159"/>
              </p:ext>
            </p:extLst>
          </p:nvPr>
        </p:nvGraphicFramePr>
        <p:xfrm>
          <a:off x="5020733" y="1522842"/>
          <a:ext cx="2145077" cy="3886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45077">
                  <a:extLst>
                    <a:ext uri="{9D8B030D-6E8A-4147-A177-3AD203B41FA5}">
                      <a16:colId xmlns:a16="http://schemas.microsoft.com/office/drawing/2014/main" val="1543418883"/>
                    </a:ext>
                  </a:extLst>
                </a:gridCol>
              </a:tblGrid>
              <a:tr h="57974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0" dirty="0"/>
                        <a:t>Ensuring the tax system </a:t>
                      </a:r>
                      <a:r>
                        <a:rPr lang="en-NZ" sz="1100" b="1" dirty="0"/>
                        <a:t>functions well now </a:t>
                      </a:r>
                      <a:r>
                        <a:rPr lang="en-NZ" sz="1100" b="0" dirty="0"/>
                        <a:t>and is </a:t>
                      </a:r>
                      <a:r>
                        <a:rPr lang="en-NZ" sz="1100" b="1" dirty="0"/>
                        <a:t>responsive</a:t>
                      </a:r>
                      <a:r>
                        <a:rPr lang="en-NZ" sz="1100" b="0" dirty="0"/>
                        <a:t> to likely </a:t>
                      </a:r>
                      <a:r>
                        <a:rPr lang="en-NZ" sz="1100" b="1" dirty="0"/>
                        <a:t>future</a:t>
                      </a:r>
                      <a:r>
                        <a:rPr lang="en-NZ" sz="1100" b="0" dirty="0"/>
                        <a:t> challenges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297186"/>
                  </a:ext>
                </a:extLst>
              </a:tr>
              <a:tr h="9557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baseline="0" dirty="0"/>
                        <a:t>Likely non-discretionary (existing items):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NZ" sz="1100" dirty="0"/>
                        <a:t>Regular</a:t>
                      </a:r>
                      <a:r>
                        <a:rPr lang="en-NZ" sz="1100" baseline="0" dirty="0"/>
                        <a:t> </a:t>
                      </a:r>
                      <a:r>
                        <a:rPr lang="en-NZ" sz="1100" dirty="0"/>
                        <a:t>ongoing remedial and enhancement work within BBLR settings.  For example: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General remedial work as issues arise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Review of donee status applications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Treaty of Waitangi settlements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DTA work programme 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GST discussion document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9715012"/>
                  </a:ext>
                </a:extLst>
              </a:tr>
              <a:tr h="15121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baseline="0" dirty="0"/>
                        <a:t>Further items for potential inclusion:</a:t>
                      </a:r>
                      <a:endParaRPr lang="en-NZ" sz="1100" dirty="0"/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dirty="0"/>
                        <a:t>Shorter term ongoing remedial and enhancement work within BBLR settings.</a:t>
                      </a:r>
                      <a:r>
                        <a:rPr lang="en-NZ" sz="1100" baseline="0" dirty="0"/>
                        <a:t>  For example: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Māori Authority</a:t>
                      </a:r>
                      <a:r>
                        <a:rPr lang="en-NZ" sz="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matters</a:t>
                      </a:r>
                      <a:endParaRPr lang="en-NZ" sz="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dirty="0">
                          <a:solidFill>
                            <a:schemeClr val="tx1"/>
                          </a:solidFill>
                        </a:rPr>
                        <a:t>Longer term work on challenges and opportunities.  For example: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</a:rPr>
                        <a:t>Economic effects of personal taxation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dirty="0">
                          <a:solidFill>
                            <a:schemeClr val="tx1"/>
                          </a:solidFill>
                        </a:rPr>
                        <a:t>The progressivity of the tax and transfer system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906536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537682"/>
              </p:ext>
            </p:extLst>
          </p:nvPr>
        </p:nvGraphicFramePr>
        <p:xfrm>
          <a:off x="7484410" y="1531984"/>
          <a:ext cx="2070000" cy="374294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0000">
                  <a:extLst>
                    <a:ext uri="{9D8B030D-6E8A-4147-A177-3AD203B41FA5}">
                      <a16:colId xmlns:a16="http://schemas.microsoft.com/office/drawing/2014/main" val="1543418883"/>
                    </a:ext>
                  </a:extLst>
                </a:gridCol>
              </a:tblGrid>
              <a:tr h="71653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0" dirty="0"/>
                        <a:t>Ensuring the tax system </a:t>
                      </a:r>
                      <a:r>
                        <a:rPr lang="en-NZ" sz="1100" b="1" dirty="0"/>
                        <a:t>minimises</a:t>
                      </a:r>
                      <a:r>
                        <a:rPr lang="en-NZ" sz="1100" b="0" dirty="0"/>
                        <a:t> </a:t>
                      </a:r>
                      <a:r>
                        <a:rPr lang="en-NZ" sz="1100" b="1" dirty="0"/>
                        <a:t>compliance</a:t>
                      </a:r>
                      <a:r>
                        <a:rPr lang="en-NZ" sz="1100" b="0" dirty="0"/>
                        <a:t> and </a:t>
                      </a:r>
                      <a:r>
                        <a:rPr lang="en-NZ" sz="1100" b="1" dirty="0"/>
                        <a:t>administration</a:t>
                      </a:r>
                      <a:r>
                        <a:rPr lang="en-NZ" sz="1100" b="0" dirty="0"/>
                        <a:t> costs</a:t>
                      </a:r>
                      <a:endParaRPr lang="en-NZ" sz="11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297186"/>
                  </a:ext>
                </a:extLst>
              </a:tr>
              <a:tr h="19291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dirty="0"/>
                        <a:t>High priority items: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Transformation – ongoing support of programme and considering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further opportunities to leverage benefits</a:t>
                      </a: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next two releases of BT include: </a:t>
                      </a:r>
                      <a:r>
                        <a:rPr lang="en-NZ" sz="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KiwiSaver</a:t>
                      </a:r>
                      <a:r>
                        <a:rPr lang="en-NZ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Student Loans and Child Support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information, collection, sharing and transparency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15012"/>
                  </a:ext>
                </a:extLst>
              </a:tr>
              <a:tr h="7537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1" i="1" baseline="0" dirty="0"/>
                        <a:t>Further items for potential inclusion:</a:t>
                      </a:r>
                      <a:endParaRPr lang="en-NZ" sz="1100" dirty="0"/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 business compliance cost reduction measures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disputes for smaller taxpayers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2328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612458"/>
              </p:ext>
            </p:extLst>
          </p:nvPr>
        </p:nvGraphicFramePr>
        <p:xfrm>
          <a:off x="9865510" y="1559932"/>
          <a:ext cx="2070000" cy="39363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0000">
                  <a:extLst>
                    <a:ext uri="{9D8B030D-6E8A-4147-A177-3AD203B41FA5}">
                      <a16:colId xmlns:a16="http://schemas.microsoft.com/office/drawing/2014/main" val="1543418883"/>
                    </a:ext>
                  </a:extLst>
                </a:gridCol>
              </a:tblGrid>
              <a:tr h="400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100" b="0" dirty="0"/>
                        <a:t>Ensuring the tax system effectively supports and contributes to wider </a:t>
                      </a:r>
                      <a:r>
                        <a:rPr lang="en-NZ" sz="1100" b="1" dirty="0"/>
                        <a:t>government priorities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297186"/>
                  </a:ext>
                </a:extLst>
              </a:tr>
              <a:tr h="8971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dirty="0"/>
                        <a:t>High priority items:</a:t>
                      </a:r>
                      <a:endParaRPr lang="en-NZ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for </a:t>
                      </a: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nationally significant</a:t>
                      </a:r>
                      <a:r>
                        <a:rPr lang="en-NZ" sz="11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</a:t>
                      </a: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nfrastructure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Supporting and contributing to cross-agency work including:</a:t>
                      </a:r>
                      <a:endParaRPr lang="en-NZ" sz="800" b="0" baseline="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baseline="0" dirty="0"/>
                        <a:t>Social policy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baseline="0" dirty="0"/>
                        <a:t>Ongoing WEAG work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baseline="0" dirty="0"/>
                        <a:t>Environmental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baseline="0" dirty="0"/>
                        <a:t>Information sharing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800" b="0" baseline="0" dirty="0"/>
                        <a:t>Crown debt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715012"/>
                  </a:ext>
                </a:extLst>
              </a:tr>
              <a:tr h="3123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Likely non-discretionary (emerging): 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issues related to the establishment of HUDA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5631825"/>
                  </a:ext>
                </a:extLst>
              </a:tr>
              <a:tr h="8731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NZ" sz="1100" b="1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Further items for potential inclusion:</a:t>
                      </a:r>
                    </a:p>
                    <a:p>
                      <a:pPr marL="92075" marR="0" lvl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1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en-NZ" sz="1100" b="0" i="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environmental measures recommended by the TWG</a:t>
                      </a:r>
                      <a:endParaRPr lang="en-NZ" sz="8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564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3128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 for IR2019/255 – Tax policy report: 2019–20 refresh of the tax policy work programme (9 May 2019)</dc:title>
  <dc:creator>Inland Revenue + The Treasury</dc:creator>
  <dcterms:created xsi:type="dcterms:W3CDTF">2020-09-09T01:11:10Z</dcterms:created>
  <dcterms:modified xsi:type="dcterms:W3CDTF">2020-09-09T01:31:47Z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