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026DA-53C8-4616-82F1-8B1B5E65D97C}" type="datetimeFigureOut">
              <a:rPr lang="en-NZ" smtClean="0"/>
              <a:t>2/03/2017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2E9BF-3AD0-4185-8060-6F8450253DC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6508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7319C-CFF9-46CF-9143-9D04B1B47164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7965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57319C-CFF9-46CF-9143-9D04B1B47164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7965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aseline="0"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E273-C846-4374-BB11-6490BC12DC35}" type="datetimeFigureOut">
              <a:rPr lang="en-NZ" smtClean="0"/>
              <a:t>2/03/2017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94278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E273-C846-4374-BB11-6490BC12DC35}" type="datetimeFigureOut">
              <a:rPr lang="en-NZ" smtClean="0"/>
              <a:t>2/03/2017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68325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E273-C846-4374-BB11-6490BC12DC35}" type="datetimeFigureOut">
              <a:rPr lang="en-NZ" smtClean="0"/>
              <a:t>2/03/2017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737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E273-C846-4374-BB11-6490BC12DC35}" type="datetimeFigureOut">
              <a:rPr lang="en-NZ" smtClean="0"/>
              <a:t>2/03/2017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1860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E273-C846-4374-BB11-6490BC12DC35}" type="datetimeFigureOut">
              <a:rPr lang="en-NZ" smtClean="0"/>
              <a:t>2/03/2017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5721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E273-C846-4374-BB11-6490BC12DC35}" type="datetimeFigureOut">
              <a:rPr lang="en-NZ" smtClean="0"/>
              <a:t>2/03/2017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71528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E273-C846-4374-BB11-6490BC12DC35}" type="datetimeFigureOut">
              <a:rPr lang="en-NZ" smtClean="0"/>
              <a:t>2/03/2017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28198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E273-C846-4374-BB11-6490BC12DC35}" type="datetimeFigureOut">
              <a:rPr lang="en-NZ" smtClean="0"/>
              <a:t>2/03/2017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3548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E273-C846-4374-BB11-6490BC12DC35}" type="datetimeFigureOut">
              <a:rPr lang="en-NZ" smtClean="0"/>
              <a:t>2/03/2017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90785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E273-C846-4374-BB11-6490BC12DC35}" type="datetimeFigureOut">
              <a:rPr lang="en-NZ" smtClean="0"/>
              <a:t>2/03/2017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21618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AE273-C846-4374-BB11-6490BC12DC35}" type="datetimeFigureOut">
              <a:rPr lang="en-NZ" smtClean="0"/>
              <a:t>2/03/2017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1101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AE273-C846-4374-BB11-6490BC12DC35}" type="datetimeFigureOut">
              <a:rPr lang="en-NZ" smtClean="0"/>
              <a:t>2/03/2017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CBAEB-9A52-4AF9-911F-E99D8E2CE24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3801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110"/>
          <p:cNvSpPr/>
          <p:nvPr/>
        </p:nvSpPr>
        <p:spPr>
          <a:xfrm>
            <a:off x="-10161" y="4283032"/>
            <a:ext cx="9154161" cy="20988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-10161" y="2329109"/>
            <a:ext cx="9154161" cy="19539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07" name="Straight Connector 106"/>
          <p:cNvCxnSpPr/>
          <p:nvPr/>
        </p:nvCxnSpPr>
        <p:spPr>
          <a:xfrm>
            <a:off x="4950164" y="859541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" y="805441"/>
            <a:ext cx="9143999" cy="15236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NZ" sz="11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71006" y="85771"/>
            <a:ext cx="3371557" cy="373720"/>
          </a:xfrm>
          <a:prstGeom prst="rect">
            <a:avLst/>
          </a:prstGeom>
          <a:noFill/>
        </p:spPr>
        <p:txBody>
          <a:bodyPr wrap="none" lIns="65306" tIns="32653" rIns="65306" bIns="32653" rtlCol="0">
            <a:spAutoFit/>
          </a:bodyPr>
          <a:lstStyle/>
          <a:p>
            <a:pPr algn="ctr"/>
            <a:r>
              <a:rPr lang="en-NZ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MLI entry into force and entry into effect for </a:t>
            </a:r>
            <a:br>
              <a:rPr lang="en-NZ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NZ" sz="1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Zealand-Jurisdiction B DTA</a:t>
            </a:r>
            <a:endParaRPr lang="en-NZ" sz="1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-852741" y="5170829"/>
            <a:ext cx="2109987" cy="312165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en-NZ" sz="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Entry into effect </a:t>
            </a:r>
          </a:p>
          <a:p>
            <a:pPr algn="ctr"/>
            <a:r>
              <a:rPr lang="en-NZ" sz="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specific taxes </a:t>
            </a:r>
            <a:endParaRPr lang="en-NZ" sz="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-769154" y="3144431"/>
            <a:ext cx="1942809" cy="312165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en-NZ" sz="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Entry into force </a:t>
            </a:r>
            <a:br>
              <a:rPr lang="en-NZ" sz="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NZ" sz="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between parties</a:t>
            </a:r>
            <a:endParaRPr lang="en-NZ" sz="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868731" y="780274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691680" y="805851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521699" y="918649"/>
            <a:ext cx="7191" cy="589337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337577" y="789548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160526" y="805851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806423" y="780274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629371" y="805851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489441" y="759878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326703" y="793611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 rot="16200000">
            <a:off x="-569538" y="1411396"/>
            <a:ext cx="1523259" cy="312165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en-NZ" sz="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Entry into force as an </a:t>
            </a:r>
          </a:p>
          <a:p>
            <a:pPr algn="ctr"/>
            <a:r>
              <a:rPr lang="en-NZ" sz="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international treaty</a:t>
            </a:r>
            <a:endParaRPr lang="en-NZ" sz="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94339" y="1566440"/>
            <a:ext cx="25185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138595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6429" y="1033798"/>
            <a:ext cx="8611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Signature</a:t>
            </a:r>
            <a:endParaRPr lang="en-NZ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691680" y="144407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250609" y="1031235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Ratification</a:t>
            </a:r>
            <a:br>
              <a:rPr lang="en-NZ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NZ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5 parties</a:t>
            </a:r>
            <a:endParaRPr lang="en-NZ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2290235" y="1475683"/>
            <a:ext cx="0" cy="2964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910737" y="1033798"/>
            <a:ext cx="12219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Definitive entry</a:t>
            </a:r>
            <a:br>
              <a:rPr lang="en-NZ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NZ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 force</a:t>
            </a:r>
            <a:endParaRPr lang="en-NZ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Right Brace 16"/>
          <p:cNvSpPr/>
          <p:nvPr/>
        </p:nvSpPr>
        <p:spPr>
          <a:xfrm rot="5400000">
            <a:off x="1840513" y="1756969"/>
            <a:ext cx="322112" cy="5658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93164" y="1645159"/>
            <a:ext cx="8418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NZ" sz="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r>
              <a:rPr lang="en-NZ" sz="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mths</a:t>
            </a:r>
            <a:endParaRPr lang="en-NZ" sz="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2001569" y="3251369"/>
            <a:ext cx="27864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877635" y="2359672"/>
            <a:ext cx="978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Zealand</a:t>
            </a:r>
          </a:p>
          <a:p>
            <a:pPr algn="ctr"/>
            <a:r>
              <a:rPr lang="en-NZ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deposits instrument of ratification</a:t>
            </a:r>
            <a:endParaRPr lang="en-NZ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146716" y="309833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ight Brace 57"/>
          <p:cNvSpPr/>
          <p:nvPr/>
        </p:nvSpPr>
        <p:spPr>
          <a:xfrm rot="5400000">
            <a:off x="2630078" y="3134055"/>
            <a:ext cx="185807" cy="84746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366951" y="3266288"/>
            <a:ext cx="7657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NZ" sz="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r>
              <a:rPr lang="en-NZ" sz="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</a:t>
            </a:r>
            <a:r>
              <a:rPr lang="en-NZ" sz="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mths</a:t>
            </a:r>
          </a:p>
        </p:txBody>
      </p:sp>
      <p:sp>
        <p:nvSpPr>
          <p:cNvPr id="61" name="Right Brace 60"/>
          <p:cNvSpPr/>
          <p:nvPr/>
        </p:nvSpPr>
        <p:spPr>
          <a:xfrm rot="5400000">
            <a:off x="1070886" y="1530088"/>
            <a:ext cx="240793" cy="10007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90885" y="1540587"/>
            <a:ext cx="10386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Domestic </a:t>
            </a:r>
          </a:p>
          <a:p>
            <a:pPr algn="ctr"/>
            <a:r>
              <a:rPr lang="en-NZ" sz="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ratification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693463" y="3615976"/>
            <a:ext cx="963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Definitive entry into force for </a:t>
            </a:r>
            <a:br>
              <a:rPr lang="en-NZ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NZ" sz="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New Zealand</a:t>
            </a:r>
            <a:endParaRPr lang="en-NZ" sz="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3787699" y="3077902"/>
            <a:ext cx="0" cy="3289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337164" y="2351636"/>
            <a:ext cx="1018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Jurisdiction B </a:t>
            </a:r>
            <a:r>
              <a:rPr lang="en-NZ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deposits instrument of ratification</a:t>
            </a:r>
            <a:endParaRPr lang="en-NZ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4554992" y="309833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995936" y="3694836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Definitive entry</a:t>
            </a:r>
            <a:br>
              <a:rPr lang="en-NZ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NZ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 force for </a:t>
            </a:r>
            <a:r>
              <a:rPr lang="en-NZ" sz="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Jurisdiction B</a:t>
            </a:r>
            <a:endParaRPr lang="en-NZ" sz="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2284477" y="3067219"/>
            <a:ext cx="0" cy="427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246743" y="430354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NZ-B </a:t>
            </a:r>
            <a:r>
              <a:rPr lang="en-NZ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DTA</a:t>
            </a:r>
          </a:p>
          <a:p>
            <a:pPr algn="ctr"/>
            <a:r>
              <a:rPr lang="en-NZ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modified for other taxes</a:t>
            </a:r>
            <a:endParaRPr lang="en-NZ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891520" y="4341167"/>
            <a:ext cx="1095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NZ-B </a:t>
            </a:r>
            <a:r>
              <a:rPr lang="en-NZ" sz="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DTA</a:t>
            </a:r>
          </a:p>
          <a:p>
            <a:pPr algn="ctr"/>
            <a:r>
              <a:rPr lang="en-NZ" sz="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modified for withholding tax</a:t>
            </a:r>
            <a:endParaRPr lang="en-NZ"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5" name="Right Brace 84"/>
          <p:cNvSpPr/>
          <p:nvPr/>
        </p:nvSpPr>
        <p:spPr>
          <a:xfrm rot="5400000">
            <a:off x="4056370" y="3147535"/>
            <a:ext cx="229951" cy="76729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741710" y="3277266"/>
            <a:ext cx="88605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NZ" sz="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</a:t>
            </a:r>
            <a:r>
              <a:rPr lang="en-NZ" sz="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 </a:t>
            </a:r>
            <a:r>
              <a:rPr lang="en-NZ" sz="8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mths</a:t>
            </a:r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4281732" y="5050427"/>
            <a:ext cx="3530628" cy="1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426879" y="4828933"/>
            <a:ext cx="0" cy="357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ight Brace 91"/>
          <p:cNvSpPr/>
          <p:nvPr/>
        </p:nvSpPr>
        <p:spPr>
          <a:xfrm rot="5400000">
            <a:off x="4884465" y="4952621"/>
            <a:ext cx="229950" cy="85487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451218" y="5051569"/>
            <a:ext cx="10964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0-12 months</a:t>
            </a:r>
            <a:endParaRPr lang="en-NZ" sz="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6702969" y="4867883"/>
            <a:ext cx="0" cy="6373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ight Brace 99"/>
          <p:cNvSpPr/>
          <p:nvPr/>
        </p:nvSpPr>
        <p:spPr>
          <a:xfrm rot="5400000">
            <a:off x="5682558" y="4888004"/>
            <a:ext cx="360809" cy="170366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16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996629" y="5920241"/>
            <a:ext cx="19804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Generally the 1 April falling</a:t>
            </a:r>
            <a:br>
              <a:rPr lang="en-NZ" sz="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NZ" sz="800" i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within this 6–18 month period</a:t>
            </a:r>
            <a:endParaRPr lang="en-NZ" sz="8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04" name="Straight Connector 103"/>
          <p:cNvCxnSpPr/>
          <p:nvPr/>
        </p:nvCxnSpPr>
        <p:spPr>
          <a:xfrm>
            <a:off x="4572000" y="3579861"/>
            <a:ext cx="0" cy="222540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2284477" y="1425290"/>
            <a:ext cx="0" cy="222540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6169" y="188640"/>
            <a:ext cx="15014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Verdana font</a:t>
            </a:r>
            <a:endParaRPr lang="en-NZ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79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ectangle 110"/>
          <p:cNvSpPr/>
          <p:nvPr/>
        </p:nvSpPr>
        <p:spPr>
          <a:xfrm>
            <a:off x="-10161" y="4283032"/>
            <a:ext cx="9154161" cy="20988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-10161" y="2329109"/>
            <a:ext cx="9154161" cy="195392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7" name="Straight Connector 106"/>
          <p:cNvCxnSpPr/>
          <p:nvPr/>
        </p:nvCxnSpPr>
        <p:spPr>
          <a:xfrm>
            <a:off x="4950164" y="859541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" y="805441"/>
            <a:ext cx="9143999" cy="15236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NZ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89180" y="85771"/>
            <a:ext cx="3135210" cy="435276"/>
          </a:xfrm>
          <a:prstGeom prst="rect">
            <a:avLst/>
          </a:prstGeom>
          <a:noFill/>
        </p:spPr>
        <p:txBody>
          <a:bodyPr wrap="none" lIns="65306" tIns="32653" rIns="65306" bIns="32653" rtlCol="0">
            <a:spAutoFit/>
          </a:bodyPr>
          <a:lstStyle/>
          <a:p>
            <a:pPr algn="ctr"/>
            <a:r>
              <a:rPr lang="en-N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MLI entry into force and entry into effect for </a:t>
            </a:r>
            <a:br>
              <a:rPr lang="en-N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N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Zealand-Jurisdiction B DTA</a:t>
            </a:r>
            <a:endParaRPr lang="en-N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-852741" y="5132358"/>
            <a:ext cx="2109987" cy="389109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en-NZ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Entry into effect </a:t>
            </a:r>
          </a:p>
          <a:p>
            <a:pPr algn="ctr"/>
            <a:r>
              <a:rPr lang="en-NZ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specific taxes </a:t>
            </a:r>
            <a:endParaRPr lang="en-NZ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-769154" y="3105960"/>
            <a:ext cx="1942809" cy="389109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en-NZ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Entry into force </a:t>
            </a:r>
            <a:br>
              <a:rPr lang="en-NZ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NZ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 parties</a:t>
            </a:r>
            <a:endParaRPr lang="en-NZ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Straight Connector 43"/>
          <p:cNvCxnSpPr/>
          <p:nvPr/>
        </p:nvCxnSpPr>
        <p:spPr>
          <a:xfrm>
            <a:off x="868731" y="780274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691680" y="805851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521699" y="918649"/>
            <a:ext cx="7191" cy="589337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337577" y="789548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160526" y="805851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806423" y="780274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629371" y="805851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489441" y="759878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326703" y="793611"/>
            <a:ext cx="0" cy="605214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 rot="16200000">
            <a:off x="-569538" y="1361384"/>
            <a:ext cx="1523259" cy="412192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en-NZ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Entry </a:t>
            </a:r>
            <a:r>
              <a:rPr lang="en-N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en-NZ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force as an </a:t>
            </a:r>
          </a:p>
          <a:p>
            <a:pPr algn="ctr"/>
            <a:r>
              <a:rPr lang="en-NZ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treaty</a:t>
            </a:r>
            <a:endParaRPr lang="en-NZ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94339" y="1566440"/>
            <a:ext cx="25185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83568" y="1385954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6429" y="1033798"/>
            <a:ext cx="8611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Signature</a:t>
            </a:r>
            <a:endParaRPr lang="en-NZ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691680" y="144407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250609" y="1031235"/>
            <a:ext cx="9361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Ratification</a:t>
            </a:r>
            <a:br>
              <a:rPr lang="en-NZ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NZ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5 parties</a:t>
            </a:r>
            <a:endParaRPr lang="en-NZ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2290235" y="1475683"/>
            <a:ext cx="0" cy="2964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910737" y="1033798"/>
            <a:ext cx="12219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Definitive entry into force</a:t>
            </a:r>
            <a:endParaRPr lang="en-NZ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ight Brace 16"/>
          <p:cNvSpPr/>
          <p:nvPr/>
        </p:nvSpPr>
        <p:spPr>
          <a:xfrm rot="5400000">
            <a:off x="1840513" y="1756969"/>
            <a:ext cx="322112" cy="5658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593164" y="1645159"/>
            <a:ext cx="84183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NZ" sz="1050" i="1" dirty="0">
                <a:latin typeface="Times New Roman"/>
                <a:cs typeface="Times New Roman"/>
              </a:rPr>
              <a:t>–</a:t>
            </a:r>
            <a:r>
              <a:rPr lang="en-NZ" sz="10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mths</a:t>
            </a:r>
            <a:endParaRPr lang="en-NZ" sz="105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2001569" y="3251369"/>
            <a:ext cx="27864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877635" y="2359672"/>
            <a:ext cx="9786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Zealand</a:t>
            </a:r>
          </a:p>
          <a:p>
            <a:pPr algn="ctr"/>
            <a:r>
              <a:rPr lang="en-NZ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deposits instrument of ratification</a:t>
            </a:r>
            <a:endParaRPr lang="en-NZ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3146716" y="309833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ight Brace 57"/>
          <p:cNvSpPr/>
          <p:nvPr/>
        </p:nvSpPr>
        <p:spPr>
          <a:xfrm rot="5400000">
            <a:off x="2630078" y="3134055"/>
            <a:ext cx="185807" cy="84746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366951" y="3266288"/>
            <a:ext cx="7657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NZ" sz="1050" i="1" dirty="0">
                <a:latin typeface="Times New Roman"/>
                <a:cs typeface="Times New Roman"/>
              </a:rPr>
              <a:t>–</a:t>
            </a:r>
            <a:r>
              <a:rPr lang="en-NZ" sz="10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NZ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mths</a:t>
            </a:r>
          </a:p>
        </p:txBody>
      </p:sp>
      <p:sp>
        <p:nvSpPr>
          <p:cNvPr id="61" name="Right Brace 60"/>
          <p:cNvSpPr/>
          <p:nvPr/>
        </p:nvSpPr>
        <p:spPr>
          <a:xfrm rot="5400000">
            <a:off x="1070886" y="1530088"/>
            <a:ext cx="240793" cy="10007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90885" y="1540587"/>
            <a:ext cx="103861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Domestic </a:t>
            </a:r>
          </a:p>
          <a:p>
            <a:pPr algn="ctr"/>
            <a:r>
              <a:rPr lang="en-NZ" sz="10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ratification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693463" y="3615976"/>
            <a:ext cx="9633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Definitive entry into force for </a:t>
            </a:r>
            <a:br>
              <a:rPr lang="en-NZ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NZ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Zealand</a:t>
            </a:r>
            <a:endParaRPr lang="en-NZ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>
            <a:off x="3787699" y="3077902"/>
            <a:ext cx="0" cy="3289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337164" y="2351636"/>
            <a:ext cx="10188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Jurisdiction B </a:t>
            </a:r>
            <a:r>
              <a:rPr lang="en-NZ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deposits instrument of ratification</a:t>
            </a:r>
            <a:endParaRPr lang="en-NZ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4554992" y="3098336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995936" y="3694836"/>
            <a:ext cx="122413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Definitive entry into force for </a:t>
            </a:r>
            <a:r>
              <a:rPr lang="en-NZ" sz="10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Jurisdiction B</a:t>
            </a:r>
            <a:endParaRPr lang="en-NZ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2284477" y="3067219"/>
            <a:ext cx="0" cy="4272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246743" y="4303547"/>
            <a:ext cx="93610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NZ-B </a:t>
            </a:r>
            <a:r>
              <a:rPr lang="en-NZ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DTA</a:t>
            </a:r>
          </a:p>
          <a:p>
            <a:pPr algn="ctr"/>
            <a:r>
              <a:rPr lang="en-NZ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modified for other taxes</a:t>
            </a:r>
            <a:endParaRPr lang="en-NZ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891520" y="4341167"/>
            <a:ext cx="109535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NZ-B </a:t>
            </a:r>
            <a:r>
              <a:rPr lang="en-NZ" sz="10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DTA</a:t>
            </a:r>
          </a:p>
          <a:p>
            <a:pPr algn="ctr"/>
            <a:r>
              <a:rPr lang="en-NZ" sz="10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modified for withholding tax</a:t>
            </a:r>
            <a:endParaRPr lang="en-NZ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Right Brace 84"/>
          <p:cNvSpPr/>
          <p:nvPr/>
        </p:nvSpPr>
        <p:spPr>
          <a:xfrm rot="5400000">
            <a:off x="4056370" y="3147535"/>
            <a:ext cx="229951" cy="76729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741710" y="3277266"/>
            <a:ext cx="88605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NZ" sz="1050" i="1" dirty="0">
                <a:latin typeface="Times New Roman"/>
                <a:cs typeface="Times New Roman"/>
              </a:rPr>
              <a:t>–</a:t>
            </a:r>
            <a:r>
              <a:rPr lang="en-NZ" sz="10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NZ" sz="105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mths</a:t>
            </a:r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4281732" y="5050427"/>
            <a:ext cx="3530628" cy="1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426879" y="4828933"/>
            <a:ext cx="0" cy="3576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ight Brace 91"/>
          <p:cNvSpPr/>
          <p:nvPr/>
        </p:nvSpPr>
        <p:spPr>
          <a:xfrm rot="5400000">
            <a:off x="4884465" y="4952621"/>
            <a:ext cx="229950" cy="85487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451218" y="5051569"/>
            <a:ext cx="10964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0-12 months</a:t>
            </a:r>
            <a:endParaRPr lang="en-NZ" sz="105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>
            <a:off x="6702969" y="4867883"/>
            <a:ext cx="0" cy="6373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ight Brace 99"/>
          <p:cNvSpPr/>
          <p:nvPr/>
        </p:nvSpPr>
        <p:spPr>
          <a:xfrm rot="5400000">
            <a:off x="5682558" y="4888004"/>
            <a:ext cx="360809" cy="170366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996629" y="5920241"/>
            <a:ext cx="198049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0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 the 1 April falling within this 6</a:t>
            </a:r>
            <a:r>
              <a:rPr lang="en-NZ" sz="1050" i="1" dirty="0" smtClean="0">
                <a:latin typeface="Times New Roman"/>
                <a:cs typeface="Times New Roman"/>
              </a:rPr>
              <a:t>–</a:t>
            </a:r>
            <a:r>
              <a:rPr lang="en-NZ" sz="105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month period</a:t>
            </a:r>
            <a:endParaRPr lang="en-NZ" sz="105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4" name="Straight Connector 103"/>
          <p:cNvCxnSpPr/>
          <p:nvPr/>
        </p:nvCxnSpPr>
        <p:spPr>
          <a:xfrm>
            <a:off x="4572000" y="3579861"/>
            <a:ext cx="0" cy="222540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2284477" y="1425290"/>
            <a:ext cx="0" cy="222540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46169" y="188640"/>
            <a:ext cx="195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Times new roman font</a:t>
            </a:r>
            <a:endParaRPr lang="en-NZ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3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174</Words>
  <Application>Microsoft Office PowerPoint</Application>
  <PresentationFormat>On-screen Show (4:3)</PresentationFormat>
  <Paragraphs>54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Blank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David Nind</cp:lastModifiedBy>
  <cp:revision>2</cp:revision>
  <dcterms:created xsi:type="dcterms:W3CDTF">2017-03-02T00:45:27Z</dcterms:created>
  <dcterms:modified xsi:type="dcterms:W3CDTF">2017-03-02T00:45:37Z</dcterms:modified>
</cp:coreProperties>
</file>