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8" r:id="rId3"/>
    <p:sldId id="259" r:id="rId4"/>
    <p:sldId id="260" r:id="rId5"/>
    <p:sldId id="262" r:id="rId6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B727B-24A3-4E36-B2D3-3C0CB965369E}" type="datetimeFigureOut">
              <a:rPr lang="en-NZ" smtClean="0"/>
              <a:t>7/06/2016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319C-CFF9-46CF-9143-9D04B1B471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125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319C-CFF9-46CF-9143-9D04B1B47164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796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319C-CFF9-46CF-9143-9D04B1B47164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796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B3D-8F4E-47C0-8C4E-308CE5716268}" type="datetime1">
              <a:rPr lang="en-NZ" smtClean="0"/>
              <a:t>7/06/2016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427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34BB-BC6A-46CF-9CAF-E65B7DEBED43}" type="datetime1">
              <a:rPr lang="en-NZ" smtClean="0"/>
              <a:t>7/06/2016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32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5664-8332-44BF-AF93-07C54C531A8C}" type="datetime1">
              <a:rPr lang="en-NZ" smtClean="0"/>
              <a:t>7/06/2016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37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AB92-D381-4297-8ED4-43154E0509E3}" type="datetime1">
              <a:rPr lang="en-NZ" smtClean="0"/>
              <a:t>7/06/2016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860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0021-D1C3-49BB-8670-6053EFBC0FEC}" type="datetime1">
              <a:rPr lang="en-NZ" smtClean="0"/>
              <a:t>7/06/2016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721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CFA4-4D42-4024-8AE4-5C703B5E55A1}" type="datetime1">
              <a:rPr lang="en-NZ" smtClean="0"/>
              <a:t>7/06/2016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152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1B61-E5E4-430F-9297-5CC8DCD09C62}" type="datetime1">
              <a:rPr lang="en-NZ" smtClean="0"/>
              <a:t>7/06/2016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819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425-1D8F-4192-BD6E-44CEED244DC7}" type="datetime1">
              <a:rPr lang="en-NZ" smtClean="0"/>
              <a:t>7/06/2016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54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B94A-605A-4B26-B554-4813E318BB40}" type="datetime1">
              <a:rPr lang="en-NZ" smtClean="0"/>
              <a:t>7/06/2016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078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E98-67F4-40FE-9BAB-47DE89D29FF1}" type="datetime1">
              <a:rPr lang="en-NZ" smtClean="0"/>
              <a:t>7/06/2016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161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16C4-FF49-4EC3-9259-BA0E89B3840A}" type="datetime1">
              <a:rPr lang="en-NZ" smtClean="0"/>
              <a:t>7/06/2016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101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7EE05-1655-4080-B19B-271689D409A0}" type="datetime1">
              <a:rPr lang="en-NZ" smtClean="0"/>
              <a:t>7/06/2016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380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Base Erosion and Profit Shifting (BEPS) and Automatic Exchange of Information (AEOI)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536" y="3886200"/>
            <a:ext cx="7520880" cy="1752600"/>
          </a:xfrm>
        </p:spPr>
        <p:txBody>
          <a:bodyPr>
            <a:normAutofit/>
          </a:bodyPr>
          <a:lstStyle/>
          <a:p>
            <a:r>
              <a:rPr lang="en-NZ" dirty="0" smtClean="0"/>
              <a:t>Economic Growth and Infrastructure Committee Meeting</a:t>
            </a:r>
          </a:p>
          <a:p>
            <a:r>
              <a:rPr lang="en-NZ" dirty="0" smtClean="0"/>
              <a:t>11 May 2016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52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6024" y="-171400"/>
            <a:ext cx="9396536" cy="3024336"/>
          </a:xfrm>
        </p:spPr>
        <p:txBody>
          <a:bodyPr>
            <a:noAutofit/>
          </a:bodyPr>
          <a:lstStyle/>
          <a:p>
            <a:r>
              <a:rPr lang="en-NZ" sz="3200" b="1" dirty="0" smtClean="0"/>
              <a:t>OECD/G20 </a:t>
            </a:r>
            <a:br>
              <a:rPr lang="en-NZ" sz="3200" b="1" dirty="0" smtClean="0"/>
            </a:br>
            <a:r>
              <a:rPr lang="en-NZ" sz="3200" b="1" dirty="0" smtClean="0"/>
              <a:t>BEPS &amp; AEOI</a:t>
            </a:r>
            <a:r>
              <a:rPr lang="en-NZ" sz="3200" dirty="0" smtClean="0"/>
              <a:t/>
            </a:r>
            <a:br>
              <a:rPr lang="en-NZ" sz="3200" dirty="0" smtClean="0"/>
            </a:br>
            <a:r>
              <a:rPr lang="en-NZ" sz="2800" i="1" dirty="0" smtClean="0"/>
              <a:t>A global problem requiring a global solution</a:t>
            </a:r>
            <a:br>
              <a:rPr lang="en-NZ" sz="2800" i="1" dirty="0" smtClean="0"/>
            </a:br>
            <a:r>
              <a:rPr lang="en-NZ" sz="2800" dirty="0" smtClean="0"/>
              <a:t>3 Key Themes</a:t>
            </a:r>
            <a:endParaRPr lang="en-NZ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-36512" y="2672575"/>
            <a:ext cx="9235126" cy="3852769"/>
            <a:chOff x="-54614" y="1903615"/>
            <a:chExt cx="9235126" cy="3852769"/>
          </a:xfrm>
        </p:grpSpPr>
        <p:grpSp>
          <p:nvGrpSpPr>
            <p:cNvPr id="6" name="Group 5"/>
            <p:cNvGrpSpPr/>
            <p:nvPr/>
          </p:nvGrpSpPr>
          <p:grpSpPr>
            <a:xfrm>
              <a:off x="-54614" y="1903615"/>
              <a:ext cx="9235126" cy="3852769"/>
              <a:chOff x="-137026" y="1849393"/>
              <a:chExt cx="9438585" cy="3979024"/>
            </a:xfrm>
          </p:grpSpPr>
          <p:pic>
            <p:nvPicPr>
              <p:cNvPr id="10" name="Picture 3" descr="C:\Users\17jerw\AppData\Local\Microsoft\Windows\Temporary Internet Files\Content.IE5\6MH72XW9\large-Never-ending-jigsaw-puzzle-piece-0-12914[1].gif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7042">
                <a:off x="5372807" y="1863043"/>
                <a:ext cx="3928752" cy="39287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3" descr="C:\Users\17jerw\AppData\Local\Microsoft\Windows\Temporary Internet Files\Content.IE5\6MH72XW9\large-Never-ending-jigsaw-puzzle-piece-0-12914[1].gif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7042">
                <a:off x="2577882" y="1849393"/>
                <a:ext cx="3979023" cy="39790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3" descr="C:\Users\17jerw\AppData\Local\Microsoft\Windows\Temporary Internet Files\Content.IE5\6MH72XW9\large-Never-ending-jigsaw-puzzle-piece-0-12914[1].gif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7042">
                <a:off x="-137026" y="1898873"/>
                <a:ext cx="3928751" cy="39287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" name="TextBox 14"/>
            <p:cNvSpPr txBox="1"/>
            <p:nvPr/>
          </p:nvSpPr>
          <p:spPr>
            <a:xfrm>
              <a:off x="260703" y="2876064"/>
              <a:ext cx="31591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600" b="1" dirty="0" smtClean="0"/>
                <a:t>GREATER </a:t>
              </a:r>
            </a:p>
            <a:p>
              <a:pPr algn="ctr"/>
              <a:r>
                <a:rPr lang="en-NZ" sz="1600" b="1" dirty="0" smtClean="0"/>
                <a:t>TRANSPARENCY OF </a:t>
              </a:r>
            </a:p>
            <a:p>
              <a:pPr algn="ctr"/>
              <a:r>
                <a:rPr lang="en-NZ" sz="1600" b="1" dirty="0" smtClean="0"/>
                <a:t>TAX INFORMATION </a:t>
              </a:r>
              <a:endParaRPr lang="en-NZ" sz="1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4999" y="2916233"/>
              <a:ext cx="31591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600" b="1" dirty="0" smtClean="0"/>
                <a:t>MORE ROBUST </a:t>
              </a:r>
            </a:p>
            <a:p>
              <a:pPr algn="ctr"/>
              <a:r>
                <a:rPr lang="en-NZ" sz="1600" b="1" dirty="0" smtClean="0"/>
                <a:t>TAX LAWS</a:t>
              </a:r>
              <a:endParaRPr lang="en-NZ" sz="12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89295" y="2916233"/>
              <a:ext cx="31591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600" b="1" dirty="0" smtClean="0"/>
                <a:t>INTERNATIONAL </a:t>
              </a:r>
            </a:p>
            <a:p>
              <a:pPr algn="ctr"/>
              <a:r>
                <a:rPr lang="en-NZ" sz="1600" b="1" dirty="0" smtClean="0"/>
                <a:t>AGREEMENTS &amp; </a:t>
              </a:r>
            </a:p>
            <a:p>
              <a:pPr algn="ctr"/>
              <a:r>
                <a:rPr lang="en-NZ" sz="1600" b="1" dirty="0" smtClean="0"/>
                <a:t>CO-OPERATION</a:t>
              </a:r>
              <a:endParaRPr lang="en-NZ" sz="12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2711" y="3722157"/>
              <a:ext cx="315916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400" i="1" dirty="0" smtClean="0"/>
                <a:t>Better flow of tax </a:t>
              </a:r>
            </a:p>
            <a:p>
              <a:pPr algn="ctr"/>
              <a:r>
                <a:rPr lang="en-NZ" sz="1400" i="1" dirty="0" smtClean="0"/>
                <a:t>Information between </a:t>
              </a:r>
            </a:p>
            <a:p>
              <a:pPr algn="ctr"/>
              <a:r>
                <a:rPr lang="en-NZ" sz="1400" i="1" dirty="0" smtClean="0"/>
                <a:t>countries’ tax </a:t>
              </a:r>
            </a:p>
            <a:p>
              <a:pPr algn="ctr"/>
              <a:r>
                <a:rPr lang="en-NZ" sz="1400" i="1" dirty="0" smtClean="0"/>
                <a:t>administrators.</a:t>
              </a:r>
              <a:endParaRPr lang="en-NZ" sz="11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91880" y="3555593"/>
              <a:ext cx="230425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400" i="1" dirty="0" smtClean="0"/>
                <a:t>Domestic law that </a:t>
              </a:r>
            </a:p>
            <a:p>
              <a:pPr algn="ctr"/>
              <a:r>
                <a:rPr lang="en-NZ" sz="1400" i="1" dirty="0" smtClean="0"/>
                <a:t>closes loopholes &amp; gaps so tax bases cannot be </a:t>
              </a:r>
            </a:p>
            <a:p>
              <a:pPr algn="ctr"/>
              <a:r>
                <a:rPr lang="en-NZ" sz="1400" i="1" dirty="0" smtClean="0"/>
                <a:t>eroded or profits shifted to countries with low or no tax.</a:t>
              </a:r>
              <a:endParaRPr lang="en-NZ" sz="1100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10082" y="3650729"/>
              <a:ext cx="213805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400" i="1" dirty="0" smtClean="0"/>
                <a:t>Changes to existing &amp; future bilateral tax </a:t>
              </a:r>
            </a:p>
            <a:p>
              <a:pPr algn="ctr"/>
              <a:r>
                <a:rPr lang="en-NZ" sz="1400" i="1" dirty="0" smtClean="0"/>
                <a:t>treaties through </a:t>
              </a:r>
            </a:p>
            <a:p>
              <a:pPr algn="ctr"/>
              <a:r>
                <a:rPr lang="en-NZ" sz="1400" i="1" dirty="0" smtClean="0"/>
                <a:t>countries signing up to a multilateral instrument.</a:t>
              </a:r>
              <a:endParaRPr lang="en-NZ" sz="1100" i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462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6024" y="-171400"/>
            <a:ext cx="9396536" cy="2186371"/>
          </a:xfrm>
        </p:spPr>
        <p:txBody>
          <a:bodyPr>
            <a:noAutofit/>
          </a:bodyPr>
          <a:lstStyle/>
          <a:p>
            <a:r>
              <a:rPr lang="en-NZ" sz="3600" b="1" dirty="0" smtClean="0"/>
              <a:t>How is NZ responding to BEPS and AEOI?</a:t>
            </a:r>
            <a:endParaRPr lang="en-NZ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-36512" y="2132856"/>
            <a:ext cx="9235126" cy="3852769"/>
            <a:chOff x="-54614" y="1903615"/>
            <a:chExt cx="9235126" cy="3852769"/>
          </a:xfrm>
        </p:grpSpPr>
        <p:grpSp>
          <p:nvGrpSpPr>
            <p:cNvPr id="6" name="Group 5"/>
            <p:cNvGrpSpPr/>
            <p:nvPr/>
          </p:nvGrpSpPr>
          <p:grpSpPr>
            <a:xfrm>
              <a:off x="-54614" y="1903615"/>
              <a:ext cx="9235126" cy="3852769"/>
              <a:chOff x="-137026" y="1849393"/>
              <a:chExt cx="9438585" cy="3979024"/>
            </a:xfrm>
          </p:grpSpPr>
          <p:pic>
            <p:nvPicPr>
              <p:cNvPr id="10" name="Picture 3" descr="C:\Users\17jerw\AppData\Local\Microsoft\Windows\Temporary Internet Files\Content.IE5\6MH72XW9\large-Never-ending-jigsaw-puzzle-piece-0-12914[1].gif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7042">
                <a:off x="5372807" y="1863043"/>
                <a:ext cx="3928752" cy="39287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3" descr="C:\Users\17jerw\AppData\Local\Microsoft\Windows\Temporary Internet Files\Content.IE5\6MH72XW9\large-Never-ending-jigsaw-puzzle-piece-0-12914[1].gif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7042">
                <a:off x="2577882" y="1849393"/>
                <a:ext cx="3979023" cy="39790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3" descr="C:\Users\17jerw\AppData\Local\Microsoft\Windows\Temporary Internet Files\Content.IE5\6MH72XW9\large-Never-ending-jigsaw-puzzle-piece-0-12914[1].gif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7042">
                <a:off x="-137026" y="1898873"/>
                <a:ext cx="3928751" cy="39287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809482" y="3415783"/>
              <a:ext cx="201622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400" i="1" dirty="0" smtClean="0"/>
                <a:t>- FATCA </a:t>
              </a:r>
              <a:endParaRPr lang="en-NZ" sz="1400" i="1" dirty="0"/>
            </a:p>
            <a:p>
              <a:pPr algn="ctr"/>
              <a:r>
                <a:rPr lang="en-NZ" sz="1400" i="1" dirty="0" smtClean="0"/>
                <a:t>- Automatic </a:t>
              </a:r>
              <a:r>
                <a:rPr lang="en-NZ" sz="1400" i="1" dirty="0"/>
                <a:t>Exchange of  Information (AEOI) </a:t>
              </a:r>
            </a:p>
            <a:p>
              <a:pPr algn="ctr"/>
              <a:r>
                <a:rPr lang="en-NZ" sz="1400" i="1" dirty="0" smtClean="0"/>
                <a:t>- Country-by-country </a:t>
              </a:r>
              <a:r>
                <a:rPr lang="en-NZ" sz="1400" i="1" dirty="0"/>
                <a:t>(CBC) reporting</a:t>
              </a:r>
            </a:p>
            <a:p>
              <a:pPr algn="ctr"/>
              <a:r>
                <a:rPr lang="en-NZ" sz="1400" i="1" dirty="0" smtClean="0"/>
                <a:t>- Exchanging </a:t>
              </a:r>
              <a:r>
                <a:rPr lang="en-NZ" sz="1400" i="1" dirty="0"/>
                <a:t>rulings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17793" y="3415783"/>
              <a:ext cx="295232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i="1" dirty="0" smtClean="0"/>
                <a:t>- Interest </a:t>
              </a:r>
              <a:r>
                <a:rPr lang="en-NZ" sz="1400" i="1" dirty="0"/>
                <a:t>limitation </a:t>
              </a:r>
              <a:r>
                <a:rPr lang="en-NZ" sz="1400" i="1" dirty="0" smtClean="0"/>
                <a:t>rules </a:t>
              </a:r>
            </a:p>
            <a:p>
              <a:r>
                <a:rPr lang="en-NZ" sz="1400" i="1" dirty="0" smtClean="0"/>
                <a:t>- GST </a:t>
              </a:r>
              <a:r>
                <a:rPr lang="en-NZ" sz="1400" i="1" dirty="0"/>
                <a:t>on online </a:t>
              </a:r>
              <a:r>
                <a:rPr lang="en-NZ" sz="1400" i="1" dirty="0" smtClean="0"/>
                <a:t>services</a:t>
              </a:r>
            </a:p>
            <a:p>
              <a:r>
                <a:rPr lang="en-NZ" sz="1400" i="1" dirty="0" smtClean="0"/>
                <a:t>- Independent review </a:t>
              </a:r>
              <a:r>
                <a:rPr lang="en-NZ" sz="1400" i="1" dirty="0"/>
                <a:t>of </a:t>
              </a:r>
              <a:r>
                <a:rPr lang="en-NZ" sz="1400" i="1" dirty="0" smtClean="0"/>
                <a:t/>
              </a:r>
              <a:br>
                <a:rPr lang="en-NZ" sz="1400" i="1" dirty="0" smtClean="0"/>
              </a:br>
              <a:r>
                <a:rPr lang="en-NZ" sz="1400" i="1" dirty="0" smtClean="0"/>
                <a:t>foreign</a:t>
              </a:r>
              <a:r>
                <a:rPr lang="en-NZ" sz="1400" i="1" dirty="0"/>
                <a:t> </a:t>
              </a:r>
              <a:r>
                <a:rPr lang="en-NZ" sz="1400" i="1" dirty="0" smtClean="0"/>
                <a:t>trust </a:t>
              </a:r>
              <a:r>
                <a:rPr lang="en-NZ" sz="1400" i="1" dirty="0"/>
                <a:t>d</a:t>
              </a:r>
              <a:r>
                <a:rPr lang="en-NZ" sz="1400" i="1" dirty="0" smtClean="0"/>
                <a:t>isclosure rules</a:t>
              </a:r>
              <a:r>
                <a:rPr lang="en-NZ" sz="1400" i="1" dirty="0"/>
                <a:t/>
              </a:r>
              <a:br>
                <a:rPr lang="en-NZ" sz="1400" i="1" dirty="0"/>
              </a:br>
              <a:r>
                <a:rPr lang="en-NZ" sz="1400" i="1" dirty="0"/>
                <a:t>- NRWT on related party </a:t>
              </a:r>
              <a:r>
                <a:rPr lang="en-NZ" sz="1400" i="1" dirty="0" smtClean="0"/>
                <a:t>debt</a:t>
              </a:r>
            </a:p>
            <a:p>
              <a:r>
                <a:rPr lang="en-NZ" sz="1400" i="1" dirty="0" smtClean="0"/>
                <a:t>- Hybrid mismatches</a:t>
              </a:r>
              <a:endParaRPr lang="en-NZ" sz="1400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66066" y="3415783"/>
              <a:ext cx="237626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400" i="1" dirty="0" smtClean="0"/>
                <a:t>- Multilateral </a:t>
              </a:r>
            </a:p>
            <a:p>
              <a:pPr algn="ctr"/>
              <a:r>
                <a:rPr lang="en-NZ" sz="1400" i="1" dirty="0" smtClean="0"/>
                <a:t>instrument</a:t>
              </a:r>
              <a:r>
                <a:rPr lang="en-NZ" sz="1400" i="1" dirty="0"/>
                <a:t>: </a:t>
              </a:r>
              <a:r>
                <a:rPr lang="en-NZ" sz="1400" i="1" dirty="0" smtClean="0"/>
                <a:t>treaty anti-</a:t>
              </a:r>
            </a:p>
            <a:p>
              <a:pPr algn="ctr"/>
              <a:r>
                <a:rPr lang="en-NZ" sz="1400" i="1" dirty="0" smtClean="0"/>
                <a:t>abuse </a:t>
              </a:r>
              <a:r>
                <a:rPr lang="en-NZ" sz="1400" i="1" dirty="0"/>
                <a:t>rules, </a:t>
              </a:r>
              <a:r>
                <a:rPr lang="en-NZ" sz="1400" i="1" dirty="0" smtClean="0"/>
                <a:t>new PE definition</a:t>
              </a:r>
              <a:r>
                <a:rPr lang="en-NZ" sz="1400" i="1" dirty="0"/>
                <a:t>, </a:t>
              </a:r>
              <a:r>
                <a:rPr lang="en-NZ" sz="1400" i="1" dirty="0" smtClean="0"/>
                <a:t>dispute </a:t>
              </a:r>
              <a:br>
                <a:rPr lang="en-NZ" sz="1400" i="1" dirty="0" smtClean="0"/>
              </a:br>
              <a:r>
                <a:rPr lang="en-NZ" sz="1400" i="1" dirty="0" smtClean="0"/>
                <a:t>resolution, </a:t>
              </a:r>
              <a:r>
                <a:rPr lang="en-NZ" sz="1400" i="1" dirty="0"/>
                <a:t>h</a:t>
              </a:r>
              <a:r>
                <a:rPr lang="en-NZ" sz="1400" i="1" dirty="0" smtClean="0"/>
                <a:t>ybrid entities</a:t>
              </a:r>
            </a:p>
            <a:p>
              <a:pPr algn="ctr"/>
              <a:r>
                <a:rPr lang="en-NZ" sz="1400" i="1" dirty="0" smtClean="0"/>
                <a:t>- Transfer </a:t>
              </a:r>
              <a:r>
                <a:rPr lang="en-NZ" sz="1400" i="1" dirty="0"/>
                <a:t>Pricing </a:t>
              </a:r>
              <a:r>
                <a:rPr lang="en-NZ" sz="1400" i="1" dirty="0" smtClean="0"/>
                <a:t>Guidelines</a:t>
              </a:r>
              <a:endParaRPr lang="en-NZ" sz="1400" i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3</a:t>
            </a:fld>
            <a:endParaRPr lang="en-NZ"/>
          </a:p>
        </p:txBody>
      </p:sp>
      <p:sp>
        <p:nvSpPr>
          <p:cNvPr id="21" name="TextBox 20"/>
          <p:cNvSpPr txBox="1"/>
          <p:nvPr/>
        </p:nvSpPr>
        <p:spPr>
          <a:xfrm>
            <a:off x="-252536" y="3132257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/>
              <a:t>GREATER TRANSPARENCY </a:t>
            </a:r>
            <a:br>
              <a:rPr lang="en-NZ" sz="1600" b="1" dirty="0" smtClean="0"/>
            </a:br>
            <a:r>
              <a:rPr lang="en-NZ" sz="1600" b="1" dirty="0" smtClean="0"/>
              <a:t>OF TAX INFORMATION </a:t>
            </a:r>
            <a:endParaRPr lang="en-NZ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24999" y="3088223"/>
            <a:ext cx="3159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/>
              <a:t>MORE ROBUST </a:t>
            </a:r>
          </a:p>
          <a:p>
            <a:pPr algn="ctr"/>
            <a:r>
              <a:rPr lang="en-NZ" sz="1600" b="1" dirty="0" smtClean="0"/>
              <a:t>TAX LAWS</a:t>
            </a:r>
            <a:endParaRPr lang="en-NZ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48064" y="3060249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INTERNATIONAL  AGREEMENTS </a:t>
            </a:r>
          </a:p>
          <a:p>
            <a:pPr algn="ctr"/>
            <a:r>
              <a:rPr lang="en-NZ" sz="1400" b="1" dirty="0" smtClean="0"/>
              <a:t>&amp; CO-OPERATION</a:t>
            </a:r>
            <a:endParaRPr lang="en-NZ" sz="1100" b="1" dirty="0"/>
          </a:p>
        </p:txBody>
      </p:sp>
    </p:spTree>
    <p:extLst>
      <p:ext uri="{BB962C8B-B14F-4D97-AF65-F5344CB8AC3E}">
        <p14:creationId xmlns:p14="http://schemas.microsoft.com/office/powerpoint/2010/main" val="194408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8821" y="2329109"/>
            <a:ext cx="9155224" cy="44694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NZ" dirty="0"/>
          </a:p>
        </p:txBody>
      </p:sp>
      <p:sp>
        <p:nvSpPr>
          <p:cNvPr id="14" name="Rectangle 13"/>
          <p:cNvSpPr/>
          <p:nvPr/>
        </p:nvSpPr>
        <p:spPr>
          <a:xfrm>
            <a:off x="-14824" y="5897846"/>
            <a:ext cx="9151624" cy="914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2211619" y="85771"/>
            <a:ext cx="4859079" cy="34294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pPr algn="ctr"/>
            <a:r>
              <a:rPr lang="en-NZ" b="1" dirty="0" smtClean="0"/>
              <a:t>2016 BEPS and AEOI reforms – Proposed Timeline</a:t>
            </a:r>
            <a:endParaRPr lang="en-NZ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07427"/>
              </p:ext>
            </p:extLst>
          </p:nvPr>
        </p:nvGraphicFramePr>
        <p:xfrm>
          <a:off x="-6524" y="497245"/>
          <a:ext cx="9137590" cy="283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</a:tblGrid>
              <a:tr h="283029"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Feb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Mar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Apr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May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Jun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Jul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Aug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Sep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Oct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Nov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Dec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6520" y="805851"/>
            <a:ext cx="9143999" cy="15236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-26418" y="5305982"/>
            <a:ext cx="9162821" cy="1552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NZ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56653" y="5877728"/>
            <a:ext cx="1297471" cy="28579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NZ" sz="1400" b="1" dirty="0"/>
              <a:t>BILLS/TREATIES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457272" y="3626851"/>
            <a:ext cx="1298707" cy="28579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NZ" sz="1400" b="1" dirty="0"/>
              <a:t>CONSULTATION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868731" y="780274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691680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21699" y="918649"/>
            <a:ext cx="7191" cy="58933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37577" y="789548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60526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004048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06423" y="780274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29371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89441" y="759878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26703" y="79361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43913" y="6092603"/>
            <a:ext cx="1432450" cy="6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1000" b="1" dirty="0"/>
              <a:t>BILL</a:t>
            </a:r>
          </a:p>
          <a:p>
            <a:pPr algn="ctr"/>
            <a:r>
              <a:rPr lang="en-NZ" sz="1000" dirty="0"/>
              <a:t>Omnibus </a:t>
            </a:r>
            <a:endParaRPr lang="en-NZ" sz="900" dirty="0"/>
          </a:p>
        </p:txBody>
      </p:sp>
      <p:sp>
        <p:nvSpPr>
          <p:cNvPr id="33" name="Rectangle 32"/>
          <p:cNvSpPr/>
          <p:nvPr/>
        </p:nvSpPr>
        <p:spPr>
          <a:xfrm>
            <a:off x="2511731" y="1022487"/>
            <a:ext cx="825846" cy="297770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tx1"/>
                </a:solidFill>
              </a:rPr>
              <a:t>Diverted profits tax (DPT)  report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67101" y="3886097"/>
            <a:ext cx="609261" cy="66864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b="1" dirty="0">
                <a:solidFill>
                  <a:schemeClr val="bg1"/>
                </a:solidFill>
              </a:rPr>
              <a:t>Stakeholder Workshops</a:t>
            </a:r>
            <a:endParaRPr lang="en-NZ" sz="600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543911" y="5841597"/>
            <a:ext cx="1440160" cy="2260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bg1"/>
                </a:solidFill>
              </a:rPr>
              <a:t>NRWT on related party  debt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4620" y="5682480"/>
            <a:ext cx="1167060" cy="2153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bg1"/>
                </a:solidFill>
              </a:rPr>
              <a:t>GST  on </a:t>
            </a:r>
            <a:r>
              <a:rPr lang="en-NZ" sz="700" dirty="0" smtClean="0">
                <a:solidFill>
                  <a:schemeClr val="bg1"/>
                </a:solidFill>
              </a:rPr>
              <a:t>cross-border services and intangibles</a:t>
            </a:r>
            <a:endParaRPr lang="en-NZ" sz="700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413501" y="3991976"/>
            <a:ext cx="790136" cy="378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bg1"/>
                </a:solidFill>
              </a:rPr>
              <a:t>Interest Limitation Rules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413501" y="3631620"/>
            <a:ext cx="790136" cy="3494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bg1"/>
                </a:solidFill>
              </a:rPr>
              <a:t>Hybrid mismatch </a:t>
            </a:r>
            <a:r>
              <a:rPr lang="en-NZ" sz="700" dirty="0" smtClean="0">
                <a:solidFill>
                  <a:schemeClr val="bg1"/>
                </a:solidFill>
              </a:rPr>
              <a:t>arrangements</a:t>
            </a:r>
            <a:endParaRPr lang="en-NZ" sz="7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403544" y="5699136"/>
            <a:ext cx="732859" cy="69216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900" b="1" dirty="0">
                <a:solidFill>
                  <a:schemeClr val="bg1"/>
                </a:solidFill>
              </a:rPr>
              <a:t>Multi-lateral instrument  (MLI) signed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43911" y="5589240"/>
            <a:ext cx="1440160" cy="2042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bg1"/>
                </a:solidFill>
              </a:rPr>
              <a:t>LTC changes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671971" y="1408334"/>
            <a:ext cx="825846" cy="467122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tx1"/>
                </a:solidFill>
              </a:rPr>
              <a:t>MLI - Permanent establishment report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71971" y="990785"/>
            <a:ext cx="825846" cy="421991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tx1"/>
                </a:solidFill>
              </a:rPr>
              <a:t>MLI  - General</a:t>
            </a:r>
          </a:p>
          <a:p>
            <a:pPr algn="ctr"/>
            <a:r>
              <a:rPr lang="en-NZ" sz="700" dirty="0">
                <a:solidFill>
                  <a:schemeClr val="tx1"/>
                </a:solidFill>
              </a:rPr>
              <a:t>report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8691" y="6092603"/>
            <a:ext cx="1182989" cy="6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1000" b="1" dirty="0"/>
              <a:t>RLWT Bill – Includes GST on online shopping</a:t>
            </a:r>
            <a:endParaRPr lang="en-NZ" sz="900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-219455" y="1177361"/>
            <a:ext cx="823074" cy="28579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NZ" sz="1400" b="1" dirty="0"/>
              <a:t>REPORTS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129711" y="1408334"/>
            <a:ext cx="542260" cy="467121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tx1"/>
                </a:solidFill>
              </a:rPr>
              <a:t>Hybrid mismatch </a:t>
            </a:r>
            <a:r>
              <a:rPr lang="en-NZ" sz="700" dirty="0" smtClean="0">
                <a:solidFill>
                  <a:schemeClr val="tx1"/>
                </a:solidFill>
              </a:rPr>
              <a:t>report</a:t>
            </a:r>
            <a:endParaRPr lang="en-NZ" sz="7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32906" y="1875456"/>
            <a:ext cx="539065" cy="421990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tx1"/>
                </a:solidFill>
              </a:rPr>
              <a:t>Interest limitation report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671971" y="1875455"/>
            <a:ext cx="825846" cy="421991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tx1"/>
                </a:solidFill>
              </a:rPr>
              <a:t>MLI – Principal </a:t>
            </a:r>
            <a:r>
              <a:rPr lang="en-NZ" sz="700">
                <a:solidFill>
                  <a:schemeClr val="tx1"/>
                </a:solidFill>
              </a:rPr>
              <a:t>purpose test </a:t>
            </a:r>
            <a:r>
              <a:rPr lang="en-NZ" sz="700" dirty="0">
                <a:solidFill>
                  <a:schemeClr val="tx1"/>
                </a:solidFill>
              </a:rPr>
              <a:t>(PPT) report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528890" y="2777624"/>
            <a:ext cx="602951" cy="93955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b="1" dirty="0">
                <a:solidFill>
                  <a:schemeClr val="bg1"/>
                </a:solidFill>
              </a:rPr>
              <a:t>Inbound Investment Framework (IIF) paper sent to </a:t>
            </a:r>
            <a:r>
              <a:rPr lang="en-NZ" sz="700" b="1" dirty="0" smtClean="0">
                <a:solidFill>
                  <a:schemeClr val="bg1"/>
                </a:solidFill>
              </a:rPr>
              <a:t>agencies</a:t>
            </a:r>
            <a:endParaRPr lang="en-NZ" sz="600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668932" y="3886098"/>
            <a:ext cx="698169" cy="6694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b="1" dirty="0">
                <a:solidFill>
                  <a:schemeClr val="bg1"/>
                </a:solidFill>
              </a:rPr>
              <a:t>IIF paper sent to external stakeholders</a:t>
            </a:r>
            <a:endParaRPr lang="en-NZ" sz="6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04048" y="6052149"/>
            <a:ext cx="804521" cy="6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1000" b="1" dirty="0"/>
              <a:t>BILL</a:t>
            </a:r>
          </a:p>
          <a:p>
            <a:pPr algn="ctr"/>
            <a:r>
              <a:rPr lang="en-NZ" sz="1000" dirty="0" smtClean="0"/>
              <a:t>BT 1</a:t>
            </a:r>
            <a:endParaRPr lang="en-NZ" sz="900" dirty="0"/>
          </a:p>
        </p:txBody>
      </p:sp>
      <p:sp>
        <p:nvSpPr>
          <p:cNvPr id="57" name="Rectangle 56"/>
          <p:cNvSpPr/>
          <p:nvPr/>
        </p:nvSpPr>
        <p:spPr>
          <a:xfrm>
            <a:off x="5004047" y="5773514"/>
            <a:ext cx="804521" cy="247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bg1"/>
                </a:solidFill>
              </a:rPr>
              <a:t>AEOI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43911" y="5333870"/>
            <a:ext cx="1440160" cy="2042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bg1"/>
                </a:solidFill>
              </a:rPr>
              <a:t>GAAR/Treaty override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503754" y="1385220"/>
            <a:ext cx="825846" cy="438496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tx1"/>
                </a:solidFill>
              </a:rPr>
              <a:t>Hybrid mismatch report </a:t>
            </a:r>
            <a:r>
              <a:rPr lang="en-NZ" sz="700" dirty="0" smtClean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503754" y="1823716"/>
            <a:ext cx="825846" cy="395676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>
                <a:solidFill>
                  <a:schemeClr val="tx1"/>
                </a:solidFill>
              </a:rPr>
              <a:t>Interest limitation report back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6702" y="6356350"/>
            <a:ext cx="360097" cy="365125"/>
          </a:xfrm>
        </p:spPr>
        <p:txBody>
          <a:bodyPr/>
          <a:lstStyle/>
          <a:p>
            <a:fld id="{C09CBAEB-9A52-4AF9-911F-E99D8E2CE246}" type="slidenum">
              <a:rPr lang="en-NZ" smtClean="0"/>
              <a:t>4</a:t>
            </a:fld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5004048" y="5526404"/>
            <a:ext cx="804521" cy="247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 smtClean="0">
                <a:solidFill>
                  <a:schemeClr val="bg1"/>
                </a:solidFill>
              </a:rPr>
              <a:t>Country-by-Country reporting</a:t>
            </a:r>
            <a:endParaRPr lang="en-NZ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8821" y="2329109"/>
            <a:ext cx="9155224" cy="44694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2211620" y="85771"/>
            <a:ext cx="4859080" cy="34294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pPr algn="ctr"/>
            <a:r>
              <a:rPr lang="en-NZ" b="1" dirty="0" smtClean="0"/>
              <a:t>2017 BEPS and AEOI reforms – Proposed Timeline</a:t>
            </a:r>
            <a:endParaRPr lang="en-NZ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67043"/>
              </p:ext>
            </p:extLst>
          </p:nvPr>
        </p:nvGraphicFramePr>
        <p:xfrm>
          <a:off x="-6524" y="497245"/>
          <a:ext cx="9137590" cy="283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  <a:gridCol w="830690"/>
              </a:tblGrid>
              <a:tr h="283029"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Feb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Mar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Apr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May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Jun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Jul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Aug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Sep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Oct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Nov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Dec</a:t>
                      </a:r>
                      <a:endParaRPr lang="en-NZ" sz="1400" dirty="0"/>
                    </a:p>
                  </a:txBody>
                  <a:tcPr marL="65314" marR="65314" marT="32657" marB="32657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6520" y="805851"/>
            <a:ext cx="9143999" cy="15236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-26418" y="5308766"/>
            <a:ext cx="9162821" cy="14897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NZ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56653" y="5877728"/>
            <a:ext cx="1297471" cy="28579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NZ" sz="1400" b="1" dirty="0"/>
              <a:t>BILLS/TREATIES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457272" y="3626851"/>
            <a:ext cx="1298707" cy="28579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NZ" sz="1400" b="1" dirty="0"/>
              <a:t>CONSULTATION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868731" y="780274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691680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21699" y="918649"/>
            <a:ext cx="7191" cy="58933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37577" y="789548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60526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004048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06423" y="780274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29371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89441" y="759878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26703" y="79361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99594" y="6092603"/>
            <a:ext cx="1432450" cy="6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1000" b="1" dirty="0" smtClean="0"/>
              <a:t>BEPS BILL</a:t>
            </a:r>
            <a:endParaRPr lang="en-NZ" sz="1000" b="1" dirty="0"/>
          </a:p>
          <a:p>
            <a:pPr algn="ctr"/>
            <a:r>
              <a:rPr lang="en-NZ" sz="1000" dirty="0" smtClean="0"/>
              <a:t> </a:t>
            </a:r>
            <a:endParaRPr lang="en-NZ" sz="900" dirty="0"/>
          </a:p>
        </p:txBody>
      </p:sp>
      <p:sp>
        <p:nvSpPr>
          <p:cNvPr id="59" name="Rectangle 58"/>
          <p:cNvSpPr/>
          <p:nvPr/>
        </p:nvSpPr>
        <p:spPr>
          <a:xfrm>
            <a:off x="899592" y="5841597"/>
            <a:ext cx="1440160" cy="2260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 smtClean="0">
                <a:solidFill>
                  <a:schemeClr val="bg1"/>
                </a:solidFill>
              </a:rPr>
              <a:t>Changes to transfer pricing rules (if needed)</a:t>
            </a:r>
            <a:endParaRPr lang="en-NZ" sz="7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9592" y="5589240"/>
            <a:ext cx="1440160" cy="2042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 smtClean="0">
                <a:solidFill>
                  <a:schemeClr val="bg1"/>
                </a:solidFill>
              </a:rPr>
              <a:t>Interest limitations</a:t>
            </a:r>
            <a:endParaRPr lang="en-NZ" sz="7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16200000">
            <a:off x="-219455" y="1177361"/>
            <a:ext cx="823074" cy="28579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NZ" sz="1400" b="1" dirty="0"/>
              <a:t>REPORTS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99592" y="5333870"/>
            <a:ext cx="1440160" cy="2042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 smtClean="0">
                <a:solidFill>
                  <a:schemeClr val="bg1"/>
                </a:solidFill>
              </a:rPr>
              <a:t>Hybrid mismatches</a:t>
            </a:r>
            <a:endParaRPr lang="en-NZ" sz="7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5</a:t>
            </a:fld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2528890" y="5351540"/>
            <a:ext cx="825846" cy="421991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NZ" sz="700" dirty="0" smtClean="0">
                <a:solidFill>
                  <a:schemeClr val="tx1"/>
                </a:solidFill>
              </a:rPr>
              <a:t>Multilateral instrument implementation</a:t>
            </a:r>
            <a:endParaRPr lang="en-NZ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326</Words>
  <Application>Microsoft Office PowerPoint</Application>
  <PresentationFormat>On-screen Show (4:3)</PresentationFormat>
  <Paragraphs>109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Base Erosion and Profit Shifting (BEPS) and Automatic Exchange of Information (AEOI)</vt:lpstr>
      <vt:lpstr>OECD/G20  BEPS &amp; AEOI A global problem requiring a global solution 3 Key Themes</vt:lpstr>
      <vt:lpstr>How is NZ responding to BEPS and AEOI?</vt:lpstr>
      <vt:lpstr>PowerPoint Presentation</vt:lpstr>
      <vt:lpstr>PowerPoint Presentation</vt:lpstr>
    </vt:vector>
  </TitlesOfParts>
  <Company>Inland Revenue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Cabinet paper - Slides - Base erosion and profit shifting (BEPS) – update on the New Zealand work programme (May 2016)</dc:title>
  <dc:creator>Policy and Strategy</dc:creator>
  <dc:description>Published June 2016</dc:description>
  <cp:lastModifiedBy>David Nind</cp:lastModifiedBy>
  <cp:revision>2</cp:revision>
  <dcterms:created xsi:type="dcterms:W3CDTF">2016-06-06T23:23:51Z</dcterms:created>
  <dcterms:modified xsi:type="dcterms:W3CDTF">2016-06-06T23:24:32Z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