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 id="2147483795" r:id="rId2"/>
  </p:sldMasterIdLst>
  <p:notesMasterIdLst>
    <p:notesMasterId r:id="rId26"/>
  </p:notesMasterIdLst>
  <p:sldIdLst>
    <p:sldId id="256" r:id="rId3"/>
    <p:sldId id="283" r:id="rId4"/>
    <p:sldId id="257" r:id="rId5"/>
    <p:sldId id="258" r:id="rId6"/>
    <p:sldId id="277" r:id="rId7"/>
    <p:sldId id="260" r:id="rId8"/>
    <p:sldId id="259" r:id="rId9"/>
    <p:sldId id="261" r:id="rId10"/>
    <p:sldId id="262" r:id="rId11"/>
    <p:sldId id="263" r:id="rId12"/>
    <p:sldId id="265" r:id="rId13"/>
    <p:sldId id="264" r:id="rId14"/>
    <p:sldId id="267" r:id="rId15"/>
    <p:sldId id="268" r:id="rId16"/>
    <p:sldId id="274" r:id="rId17"/>
    <p:sldId id="270" r:id="rId18"/>
    <p:sldId id="272" r:id="rId19"/>
    <p:sldId id="279" r:id="rId20"/>
    <p:sldId id="278" r:id="rId21"/>
    <p:sldId id="275" r:id="rId22"/>
    <p:sldId id="280" r:id="rId23"/>
    <p:sldId id="276" r:id="rId24"/>
    <p:sldId id="273" r:id="rId25"/>
  </p:sldIdLst>
  <p:sldSz cx="9906000" cy="6858000" type="A4"/>
  <p:notesSz cx="6805613"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D5C945F-EAA5-4802-9AE1-E4DF062D8122}">
          <p14:sldIdLst>
            <p14:sldId id="256"/>
            <p14:sldId id="283"/>
          </p14:sldIdLst>
        </p14:section>
        <p14:section name="Background" id="{F74DECD6-D180-40E5-8401-99463DB62B2E}">
          <p14:sldIdLst>
            <p14:sldId id="257"/>
            <p14:sldId id="258"/>
          </p14:sldIdLst>
        </p14:section>
        <p14:section name="When RLWT applies" id="{D2F9E6E5-9F2D-46C2-AA82-76DA263818A0}">
          <p14:sldIdLst>
            <p14:sldId id="277"/>
            <p14:sldId id="260"/>
            <p14:sldId id="259"/>
            <p14:sldId id="261"/>
            <p14:sldId id="262"/>
          </p14:sldIdLst>
        </p14:section>
        <p14:section name="Rate of RLWT" id="{F74F8106-D107-420C-8CBD-6B24A82773D3}">
          <p14:sldIdLst>
            <p14:sldId id="263"/>
            <p14:sldId id="265"/>
            <p14:sldId id="264"/>
            <p14:sldId id="267"/>
          </p14:sldIdLst>
        </p14:section>
        <p14:section name="RLWT withholding agent" id="{3B9C7878-71F8-479E-B8E2-DB168F1E1F00}">
          <p14:sldIdLst>
            <p14:sldId id="268"/>
            <p14:sldId id="274"/>
            <p14:sldId id="270"/>
            <p14:sldId id="272"/>
            <p14:sldId id="279"/>
          </p14:sldIdLst>
        </p14:section>
        <p14:section name="Payment of RLWT and penalties" id="{AC1BDD9A-E766-4E56-8E80-3AB1AED38B49}">
          <p14:sldIdLst>
            <p14:sldId id="278"/>
            <p14:sldId id="275"/>
            <p14:sldId id="280"/>
          </p14:sldIdLst>
        </p14:section>
        <p14:section name="Information requirements" id="{26D116D4-65B5-4229-A83D-5327FF50A80A}">
          <p14:sldIdLst>
            <p14:sldId id="276"/>
          </p14:sldIdLst>
        </p14:section>
        <p14:section name="RLWT credits" id="{CFB926F5-0AD2-4668-86DC-CC8890DB4039}">
          <p14:sldIdLst>
            <p14:sldId id="273"/>
          </p14:sldIdLst>
        </p14:section>
      </p14:sectionLst>
    </p:ex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elissa Siegel" initials="M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873" autoAdjust="0"/>
    <p:restoredTop sz="94994" autoAdjust="0"/>
  </p:normalViewPr>
  <p:slideViewPr>
    <p:cSldViewPr snapToGrid="0">
      <p:cViewPr>
        <p:scale>
          <a:sx n="100" d="100"/>
          <a:sy n="100" d="100"/>
        </p:scale>
        <p:origin x="-78" y="-90"/>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54450" y="0"/>
            <a:ext cx="2949575" cy="496888"/>
          </a:xfrm>
          <a:prstGeom prst="rect">
            <a:avLst/>
          </a:prstGeom>
        </p:spPr>
        <p:txBody>
          <a:bodyPr vert="horz" lIns="91440" tIns="45720" rIns="91440" bIns="45720" rtlCol="0"/>
          <a:lstStyle>
            <a:lvl1pPr algn="r">
              <a:defRPr sz="1200"/>
            </a:lvl1pPr>
          </a:lstStyle>
          <a:p>
            <a:fld id="{DB4C5F34-EBE7-4A97-85DD-6BF0B2311DEF}" type="datetimeFigureOut">
              <a:rPr lang="en-NZ" smtClean="0"/>
              <a:t>31/08/2015</a:t>
            </a:fld>
            <a:endParaRPr lang="en-NZ"/>
          </a:p>
        </p:txBody>
      </p:sp>
      <p:sp>
        <p:nvSpPr>
          <p:cNvPr id="4" name="Slide Image Placeholder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1038" y="4721225"/>
            <a:ext cx="5443537" cy="447198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6" name="Footer Placeholder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54450" y="9440863"/>
            <a:ext cx="2949575" cy="496887"/>
          </a:xfrm>
          <a:prstGeom prst="rect">
            <a:avLst/>
          </a:prstGeom>
        </p:spPr>
        <p:txBody>
          <a:bodyPr vert="horz" lIns="91440" tIns="45720" rIns="91440" bIns="45720" rtlCol="0" anchor="b"/>
          <a:lstStyle>
            <a:lvl1pPr algn="r">
              <a:defRPr sz="1200"/>
            </a:lvl1pPr>
          </a:lstStyle>
          <a:p>
            <a:fld id="{46FCD4C0-F75F-41CA-B8FC-4A575EDEA56D}" type="slidenum">
              <a:rPr lang="en-NZ" smtClean="0"/>
              <a:t>‹#›</a:t>
            </a:fld>
            <a:endParaRPr lang="en-NZ"/>
          </a:p>
        </p:txBody>
      </p:sp>
    </p:spTree>
    <p:extLst>
      <p:ext uri="{BB962C8B-B14F-4D97-AF65-F5344CB8AC3E}">
        <p14:creationId xmlns:p14="http://schemas.microsoft.com/office/powerpoint/2010/main" val="459913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46FCD4C0-F75F-41CA-B8FC-4A575EDEA56D}" type="slidenum">
              <a:rPr lang="en-NZ" smtClean="0"/>
              <a:t>3</a:t>
            </a:fld>
            <a:endParaRPr lang="en-NZ"/>
          </a:p>
        </p:txBody>
      </p:sp>
    </p:spTree>
    <p:extLst>
      <p:ext uri="{BB962C8B-B14F-4D97-AF65-F5344CB8AC3E}">
        <p14:creationId xmlns:p14="http://schemas.microsoft.com/office/powerpoint/2010/main" val="19506949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46FCD4C0-F75F-41CA-B8FC-4A575EDEA56D}" type="slidenum">
              <a:rPr lang="en-NZ" smtClean="0"/>
              <a:t>18</a:t>
            </a:fld>
            <a:endParaRPr lang="en-NZ"/>
          </a:p>
        </p:txBody>
      </p:sp>
    </p:spTree>
    <p:extLst>
      <p:ext uri="{BB962C8B-B14F-4D97-AF65-F5344CB8AC3E}">
        <p14:creationId xmlns:p14="http://schemas.microsoft.com/office/powerpoint/2010/main" val="16552712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46FCD4C0-F75F-41CA-B8FC-4A575EDEA56D}" type="slidenum">
              <a:rPr lang="en-NZ" smtClean="0"/>
              <a:t>21</a:t>
            </a:fld>
            <a:endParaRPr lang="en-NZ"/>
          </a:p>
        </p:txBody>
      </p:sp>
    </p:spTree>
    <p:extLst>
      <p:ext uri="{BB962C8B-B14F-4D97-AF65-F5344CB8AC3E}">
        <p14:creationId xmlns:p14="http://schemas.microsoft.com/office/powerpoint/2010/main" val="23939979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46FCD4C0-F75F-41CA-B8FC-4A575EDEA56D}" type="slidenum">
              <a:rPr lang="en-NZ" smtClean="0"/>
              <a:t>22</a:t>
            </a:fld>
            <a:endParaRPr lang="en-NZ"/>
          </a:p>
        </p:txBody>
      </p:sp>
    </p:spTree>
    <p:extLst>
      <p:ext uri="{BB962C8B-B14F-4D97-AF65-F5344CB8AC3E}">
        <p14:creationId xmlns:p14="http://schemas.microsoft.com/office/powerpoint/2010/main" val="33623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46FCD4C0-F75F-41CA-B8FC-4A575EDEA56D}" type="slidenum">
              <a:rPr lang="en-NZ" smtClean="0"/>
              <a:t>23</a:t>
            </a:fld>
            <a:endParaRPr lang="en-NZ"/>
          </a:p>
        </p:txBody>
      </p:sp>
    </p:spTree>
    <p:extLst>
      <p:ext uri="{BB962C8B-B14F-4D97-AF65-F5344CB8AC3E}">
        <p14:creationId xmlns:p14="http://schemas.microsoft.com/office/powerpoint/2010/main" val="14094442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46FCD4C0-F75F-41CA-B8FC-4A575EDEA56D}" type="slidenum">
              <a:rPr lang="en-NZ" smtClean="0"/>
              <a:t>4</a:t>
            </a:fld>
            <a:endParaRPr lang="en-NZ"/>
          </a:p>
        </p:txBody>
      </p:sp>
    </p:spTree>
    <p:extLst>
      <p:ext uri="{BB962C8B-B14F-4D97-AF65-F5344CB8AC3E}">
        <p14:creationId xmlns:p14="http://schemas.microsoft.com/office/powerpoint/2010/main" val="1274228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fld id="{46FCD4C0-F75F-41CA-B8FC-4A575EDEA56D}" type="slidenum">
              <a:rPr lang="en-NZ" smtClean="0"/>
              <a:t>5</a:t>
            </a:fld>
            <a:endParaRPr lang="en-NZ"/>
          </a:p>
        </p:txBody>
      </p:sp>
    </p:spTree>
    <p:extLst>
      <p:ext uri="{BB962C8B-B14F-4D97-AF65-F5344CB8AC3E}">
        <p14:creationId xmlns:p14="http://schemas.microsoft.com/office/powerpoint/2010/main" val="17814196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46FCD4C0-F75F-41CA-B8FC-4A575EDEA56D}" type="slidenum">
              <a:rPr lang="en-NZ" smtClean="0"/>
              <a:t>7</a:t>
            </a:fld>
            <a:endParaRPr lang="en-NZ"/>
          </a:p>
        </p:txBody>
      </p:sp>
    </p:spTree>
    <p:extLst>
      <p:ext uri="{BB962C8B-B14F-4D97-AF65-F5344CB8AC3E}">
        <p14:creationId xmlns:p14="http://schemas.microsoft.com/office/powerpoint/2010/main" val="41937262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46FCD4C0-F75F-41CA-B8FC-4A575EDEA56D}" type="slidenum">
              <a:rPr lang="en-NZ" smtClean="0"/>
              <a:t>8</a:t>
            </a:fld>
            <a:endParaRPr lang="en-NZ"/>
          </a:p>
        </p:txBody>
      </p:sp>
    </p:spTree>
    <p:extLst>
      <p:ext uri="{BB962C8B-B14F-4D97-AF65-F5344CB8AC3E}">
        <p14:creationId xmlns:p14="http://schemas.microsoft.com/office/powerpoint/2010/main" val="24455869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46FCD4C0-F75F-41CA-B8FC-4A575EDEA56D}" type="slidenum">
              <a:rPr lang="en-NZ" smtClean="0"/>
              <a:t>12</a:t>
            </a:fld>
            <a:endParaRPr lang="en-NZ"/>
          </a:p>
        </p:txBody>
      </p:sp>
    </p:spTree>
    <p:extLst>
      <p:ext uri="{BB962C8B-B14F-4D97-AF65-F5344CB8AC3E}">
        <p14:creationId xmlns:p14="http://schemas.microsoft.com/office/powerpoint/2010/main" val="1316188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46FCD4C0-F75F-41CA-B8FC-4A575EDEA56D}" type="slidenum">
              <a:rPr lang="en-NZ" smtClean="0"/>
              <a:t>14</a:t>
            </a:fld>
            <a:endParaRPr lang="en-NZ"/>
          </a:p>
        </p:txBody>
      </p:sp>
    </p:spTree>
    <p:extLst>
      <p:ext uri="{BB962C8B-B14F-4D97-AF65-F5344CB8AC3E}">
        <p14:creationId xmlns:p14="http://schemas.microsoft.com/office/powerpoint/2010/main" val="20678211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46FCD4C0-F75F-41CA-B8FC-4A575EDEA56D}" type="slidenum">
              <a:rPr lang="en-NZ" smtClean="0"/>
              <a:t>15</a:t>
            </a:fld>
            <a:endParaRPr lang="en-NZ"/>
          </a:p>
        </p:txBody>
      </p:sp>
    </p:spTree>
    <p:extLst>
      <p:ext uri="{BB962C8B-B14F-4D97-AF65-F5344CB8AC3E}">
        <p14:creationId xmlns:p14="http://schemas.microsoft.com/office/powerpoint/2010/main" val="22380227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46FCD4C0-F75F-41CA-B8FC-4A575EDEA56D}" type="slidenum">
              <a:rPr lang="en-NZ" smtClean="0"/>
              <a:t>16</a:t>
            </a:fld>
            <a:endParaRPr lang="en-NZ"/>
          </a:p>
        </p:txBody>
      </p:sp>
    </p:spTree>
    <p:extLst>
      <p:ext uri="{BB962C8B-B14F-4D97-AF65-F5344CB8AC3E}">
        <p14:creationId xmlns:p14="http://schemas.microsoft.com/office/powerpoint/2010/main" val="3789107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4530"/>
            <a:ext cx="7429500" cy="2387600"/>
          </a:xfrm>
        </p:spPr>
        <p:txBody>
          <a:bodyPr anchor="b">
            <a:normAutofit/>
          </a:bodyPr>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329AF4E-1FC1-419F-843B-88FA61F3FA52}" type="datetime1">
              <a:rPr lang="en-NZ" smtClean="0"/>
              <a:t>31/08/2015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3268126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978774-EE12-4E08-A085-E75E2F89E401}" type="datetime1">
              <a:rPr lang="en-NZ" smtClean="0"/>
              <a:t>31/08/2015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1249676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1" y="360362"/>
            <a:ext cx="2135981"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1037" y="360362"/>
            <a:ext cx="6284119" cy="58118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599AF1-1130-4051-8C67-7B4772CA7356}" type="datetime1">
              <a:rPr lang="en-NZ" smtClean="0"/>
              <a:t>31/08/2015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16730822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4"/>
            <a:ext cx="9906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658126" y="1449148"/>
            <a:ext cx="8589750" cy="2971051"/>
          </a:xfrm>
        </p:spPr>
        <p:txBody>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58126" y="5280847"/>
            <a:ext cx="858975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BA4D09D-84C6-45FB-8F6A-821A76C75E80}" type="datetime1">
              <a:rPr lang="en-NZ" smtClean="0"/>
              <a:t>31/08/2015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25531620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9906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58125" y="447188"/>
            <a:ext cx="8589748" cy="97045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665204" y="2222287"/>
            <a:ext cx="8575591" cy="363651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D872EF4-0EEE-426B-BFD8-52995F5D794D}" type="datetime1">
              <a:rPr lang="en-NZ" smtClean="0"/>
              <a:t>31/08/2015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15303924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9906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58125" y="2951396"/>
            <a:ext cx="8581152" cy="1468800"/>
          </a:xfrm>
        </p:spPr>
        <p:txBody>
          <a:bodyPr anchor="b"/>
          <a:lstStyle>
            <a:lvl1pPr algn="r">
              <a:defRPr sz="48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658125" y="5281202"/>
            <a:ext cx="8581152"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A903B1-714D-4FFF-9A0C-9A9188F2199A}" type="datetime1">
              <a:rPr lang="en-NZ" smtClean="0"/>
              <a:t>31/08/2015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3847276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9906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65204" y="2222288"/>
            <a:ext cx="4213522" cy="36387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27275" y="2222287"/>
            <a:ext cx="4220599" cy="363876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33C031-1EBC-462E-BACF-39D0246A3A1B}" type="datetime1">
              <a:rPr lang="en-NZ" smtClean="0"/>
              <a:t>31/08/2015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36982335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9906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61967" y="2174875"/>
            <a:ext cx="4216759"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61967" y="2751139"/>
            <a:ext cx="4216758"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27275" y="2174875"/>
            <a:ext cx="4220599"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27275" y="2751139"/>
            <a:ext cx="4220599"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5CFA5D-7865-48EB-B965-DB93DF6B3F59}" type="datetime1">
              <a:rPr lang="en-NZ" smtClean="0"/>
              <a:t>31/08/2015</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40241299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9906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BDDFC20-4C3D-4246-9871-B2A29415A331}" type="datetime1">
              <a:rPr lang="en-NZ" smtClean="0"/>
              <a:t>31/08/2015</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316357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983A9-422F-4A39-834E-0C0BF075EC4F}" type="datetime1">
              <a:rPr lang="en-NZ" smtClean="0"/>
              <a:t>31/08/2015</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35102831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871935" y="446088"/>
            <a:ext cx="2882371"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71935" y="446088"/>
            <a:ext cx="2882371" cy="1618396"/>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945202" y="446089"/>
            <a:ext cx="5080264" cy="54149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71935" y="2260739"/>
            <a:ext cx="2882371"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D5CBC1-0D63-4B6E-80A3-0F4A0147F200}" type="datetime1">
              <a:rPr lang="en-NZ" smtClean="0"/>
              <a:t>31/08/2015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2210355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456B057-91C1-4F8A-A7E6-AD881FB52810}" type="datetime1">
              <a:rPr lang="en-NZ" smtClean="0"/>
              <a:t>31/08/2015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7570772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966" y="727523"/>
            <a:ext cx="3943053" cy="1617163"/>
          </a:xfrm>
        </p:spPr>
        <p:txBody>
          <a:bodyPr anchor="b">
            <a:normAutofit/>
          </a:bodyPr>
          <a:lstStyle>
            <a:lvl1pPr algn="l">
              <a:defRPr sz="2400" b="0"/>
            </a:lvl1pPr>
          </a:lstStyle>
          <a:p>
            <a:r>
              <a:rPr lang="en-US" smtClean="0"/>
              <a:t>Click to edit Master title style</a:t>
            </a:r>
            <a:endParaRPr lang="en-US" dirty="0"/>
          </a:p>
        </p:txBody>
      </p:sp>
      <p:sp>
        <p:nvSpPr>
          <p:cNvPr id="9" name="Picture Placeholder 11"/>
          <p:cNvSpPr>
            <a:spLocks noGrp="1" noChangeAspect="1"/>
          </p:cNvSpPr>
          <p:nvPr>
            <p:ph type="pic" sz="quarter" idx="13"/>
          </p:nvPr>
        </p:nvSpPr>
        <p:spPr bwMode="auto">
          <a:xfrm>
            <a:off x="4954720" y="0"/>
            <a:ext cx="4951280"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smtClean="0"/>
              <a:t>Click icon to add picture</a:t>
            </a:r>
            <a:endParaRPr lang="en-US" dirty="0"/>
          </a:p>
        </p:txBody>
      </p:sp>
      <p:sp>
        <p:nvSpPr>
          <p:cNvPr id="4" name="Text Placeholder 3"/>
          <p:cNvSpPr>
            <a:spLocks noGrp="1"/>
          </p:cNvSpPr>
          <p:nvPr>
            <p:ph type="body" sz="half" idx="2"/>
          </p:nvPr>
        </p:nvSpPr>
        <p:spPr>
          <a:xfrm>
            <a:off x="661966" y="2344684"/>
            <a:ext cx="3943053"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157221" y="6041363"/>
            <a:ext cx="793714" cy="365125"/>
          </a:xfrm>
        </p:spPr>
        <p:txBody>
          <a:bodyPr/>
          <a:lstStyle/>
          <a:p>
            <a:fld id="{D298AED2-7D12-4728-B51B-215559BC9B07}" type="datetime1">
              <a:rPr lang="en-NZ" smtClean="0"/>
              <a:t>31/08/2015</a:t>
            </a:fld>
            <a:endParaRPr lang="en-NZ"/>
          </a:p>
        </p:txBody>
      </p:sp>
      <p:sp>
        <p:nvSpPr>
          <p:cNvPr id="6" name="Footer Placeholder 5"/>
          <p:cNvSpPr>
            <a:spLocks noGrp="1"/>
          </p:cNvSpPr>
          <p:nvPr>
            <p:ph type="ftr" sz="quarter" idx="11"/>
          </p:nvPr>
        </p:nvSpPr>
        <p:spPr>
          <a:xfrm>
            <a:off x="479697" y="6041363"/>
            <a:ext cx="2677523" cy="365125"/>
          </a:xfrm>
        </p:spPr>
        <p:txBody>
          <a:bodyPr/>
          <a:lstStyle/>
          <a:p>
            <a:endParaRPr lang="en-NZ"/>
          </a:p>
        </p:txBody>
      </p:sp>
      <p:sp>
        <p:nvSpPr>
          <p:cNvPr id="7" name="Slide Number Placeholder 6"/>
          <p:cNvSpPr>
            <a:spLocks noGrp="1"/>
          </p:cNvSpPr>
          <p:nvPr>
            <p:ph type="sldNum" sz="quarter" idx="12"/>
          </p:nvPr>
        </p:nvSpPr>
        <p:spPr>
          <a:xfrm>
            <a:off x="3950935" y="5915889"/>
            <a:ext cx="863001" cy="490599"/>
          </a:xfrm>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19385758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8125" y="4800600"/>
            <a:ext cx="8581152" cy="566738"/>
          </a:xfrm>
        </p:spPr>
        <p:txBody>
          <a:bodyPr anchor="b">
            <a:normAutofit/>
          </a:bodyPr>
          <a:lstStyle>
            <a:lvl1pPr algn="l">
              <a:defRPr sz="2400" b="0"/>
            </a:lvl1pPr>
          </a:lstStyle>
          <a:p>
            <a:r>
              <a:rPr lang="en-US" smtClean="0"/>
              <a:t>Click to edit Master title style</a:t>
            </a:r>
            <a:endParaRPr lang="en-US" dirty="0"/>
          </a:p>
        </p:txBody>
      </p:sp>
      <p:sp>
        <p:nvSpPr>
          <p:cNvPr id="15" name="Picture Placeholder 14"/>
          <p:cNvSpPr>
            <a:spLocks noGrp="1" noChangeAspect="1"/>
          </p:cNvSpPr>
          <p:nvPr>
            <p:ph type="pic" sz="quarter" idx="13"/>
          </p:nvPr>
        </p:nvSpPr>
        <p:spPr bwMode="auto">
          <a:xfrm>
            <a:off x="0" y="0"/>
            <a:ext cx="9906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smtClean="0"/>
              <a:t>Click icon to add picture</a:t>
            </a:r>
            <a:endParaRPr lang="en-US" dirty="0"/>
          </a:p>
        </p:txBody>
      </p:sp>
      <p:sp>
        <p:nvSpPr>
          <p:cNvPr id="4" name="Text Placeholder 3"/>
          <p:cNvSpPr>
            <a:spLocks noGrp="1"/>
          </p:cNvSpPr>
          <p:nvPr>
            <p:ph type="body" sz="half" idx="2"/>
          </p:nvPr>
        </p:nvSpPr>
        <p:spPr>
          <a:xfrm>
            <a:off x="658125" y="5367338"/>
            <a:ext cx="8581152"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B336B2-35F4-4ECB-A8F1-5DA814FC512C}" type="datetime1">
              <a:rPr lang="en-NZ" smtClean="0"/>
              <a:t>31/08/2015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34553714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513254" y="1081456"/>
            <a:ext cx="5145088"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91425" y="1238502"/>
            <a:ext cx="4788745" cy="2645912"/>
          </a:xfrm>
        </p:spPr>
        <p:txBody>
          <a:bodyPr anchor="b"/>
          <a:lstStyle>
            <a:lvl1pPr algn="l">
              <a:defRPr sz="42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693217" y="4443681"/>
            <a:ext cx="4786954"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Text Placeholder 5"/>
          <p:cNvSpPr>
            <a:spLocks noGrp="1"/>
          </p:cNvSpPr>
          <p:nvPr>
            <p:ph type="body" sz="quarter" idx="16"/>
          </p:nvPr>
        </p:nvSpPr>
        <p:spPr>
          <a:xfrm>
            <a:off x="6154397" y="1081457"/>
            <a:ext cx="3095626" cy="4075465"/>
          </a:xfrm>
        </p:spPr>
        <p:txBody>
          <a:bodyPr anchor="t"/>
          <a:lstStyle>
            <a:lvl1pPr marL="0" indent="0">
              <a:buFontTx/>
              <a:buNone/>
              <a:defRPr/>
            </a:lvl1pPr>
          </a:lstStyle>
          <a:p>
            <a:pPr lvl="0"/>
            <a:r>
              <a:rPr lang="en-US" smtClean="0"/>
              <a:t>Click to edit Master text styles</a:t>
            </a:r>
          </a:p>
        </p:txBody>
      </p:sp>
      <p:sp>
        <p:nvSpPr>
          <p:cNvPr id="4" name="Date Placeholder 3"/>
          <p:cNvSpPr>
            <a:spLocks noGrp="1"/>
          </p:cNvSpPr>
          <p:nvPr>
            <p:ph type="dt" sz="half" idx="10"/>
          </p:nvPr>
        </p:nvSpPr>
        <p:spPr/>
        <p:txBody>
          <a:bodyPr/>
          <a:lstStyle/>
          <a:p>
            <a:fld id="{7F3C5349-1860-44DE-B927-BAB61BD8E2A6}" type="datetime1">
              <a:rPr lang="en-NZ" smtClean="0"/>
              <a:t>31/08/2015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18143850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926969" y="2286585"/>
            <a:ext cx="3977281"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102635" y="2435958"/>
            <a:ext cx="3560798" cy="2007789"/>
          </a:xfrm>
        </p:spPr>
        <p:txBody>
          <a:bodyPr/>
          <a:lstStyle>
            <a:lvl1pPr>
              <a:defRPr sz="3200"/>
            </a:lvl1pPr>
          </a:lstStyle>
          <a:p>
            <a:r>
              <a:rPr lang="en-US" smtClean="0"/>
              <a:t>Click to edit Master title style</a:t>
            </a:r>
            <a:endParaRPr lang="en-US" dirty="0"/>
          </a:p>
        </p:txBody>
      </p:sp>
      <p:sp>
        <p:nvSpPr>
          <p:cNvPr id="6" name="Text Placeholder 5"/>
          <p:cNvSpPr>
            <a:spLocks noGrp="1"/>
          </p:cNvSpPr>
          <p:nvPr>
            <p:ph type="body" sz="quarter" idx="16"/>
          </p:nvPr>
        </p:nvSpPr>
        <p:spPr>
          <a:xfrm>
            <a:off x="5001750" y="2286001"/>
            <a:ext cx="3965244" cy="2295525"/>
          </a:xfrm>
        </p:spPr>
        <p:txBody>
          <a:bodyPr anchor="t"/>
          <a:lstStyle>
            <a:lvl1pPr marL="0" indent="0">
              <a:buFontTx/>
              <a:buNone/>
              <a:defRPr/>
            </a:lvl1pPr>
          </a:lstStyle>
          <a:p>
            <a:pPr lvl="0"/>
            <a:r>
              <a:rPr lang="en-US" smtClean="0"/>
              <a:t>Click to edit Master text styles</a:t>
            </a:r>
          </a:p>
        </p:txBody>
      </p:sp>
      <p:sp>
        <p:nvSpPr>
          <p:cNvPr id="2" name="Date Placeholder 1"/>
          <p:cNvSpPr>
            <a:spLocks noGrp="1"/>
          </p:cNvSpPr>
          <p:nvPr>
            <p:ph type="dt" sz="half" idx="10"/>
          </p:nvPr>
        </p:nvSpPr>
        <p:spPr/>
        <p:txBody>
          <a:bodyPr/>
          <a:lstStyle/>
          <a:p>
            <a:fld id="{4C853D89-C96E-4E1E-B49A-7408B44DBA72}" type="datetime1">
              <a:rPr lang="en-NZ" smtClean="0"/>
              <a:t>31/08/2015</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13910159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9906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F0DD4BD-9A97-4CF0-856D-68D921C80CFC}" type="datetime1">
              <a:rPr lang="en-NZ" smtClean="0"/>
              <a:t>31/08/2015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11672176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6231592" y="446089"/>
            <a:ext cx="367440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49127" y="586171"/>
            <a:ext cx="2027018" cy="51347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8126" y="446089"/>
            <a:ext cx="5371876" cy="5414962"/>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B5C51E-1D5E-4CC0-9321-B94A41050B68}" type="datetime1">
              <a:rPr lang="en-NZ" smtClean="0"/>
              <a:t>31/08/2015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34750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8" y="1712423"/>
            <a:ext cx="8543925" cy="2851208"/>
          </a:xfrm>
        </p:spPr>
        <p:txBody>
          <a:bodyPr anchor="b">
            <a:normAutofit/>
          </a:bodyPr>
          <a:lstStyle>
            <a:lvl1pPr>
              <a:defRPr sz="6000" b="0"/>
            </a:lvl1pPr>
          </a:lstStyle>
          <a:p>
            <a:r>
              <a:rPr lang="en-US" smtClean="0"/>
              <a:t>Click to edit Master title style</a:t>
            </a:r>
            <a:endParaRPr lang="en-US" dirty="0"/>
          </a:p>
        </p:txBody>
      </p:sp>
      <p:sp>
        <p:nvSpPr>
          <p:cNvPr id="3" name="Text Placeholder 2"/>
          <p:cNvSpPr>
            <a:spLocks noGrp="1"/>
          </p:cNvSpPr>
          <p:nvPr>
            <p:ph type="body" idx="1"/>
          </p:nvPr>
        </p:nvSpPr>
        <p:spPr>
          <a:xfrm>
            <a:off x="675878" y="4552634"/>
            <a:ext cx="8543925"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1FE261-897C-4456-96FA-C019C40553E8}" type="datetime1">
              <a:rPr lang="en-NZ" smtClean="0"/>
              <a:t>31/08/2015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3438896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6666" y="1828801"/>
            <a:ext cx="421005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14913" y="1828801"/>
            <a:ext cx="421005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9089C6F-E03A-415E-A8EE-E206E24C679C}" type="datetime1">
              <a:rPr lang="en-NZ" smtClean="0"/>
              <a:t>31/08/2015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2617806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6665" y="1681851"/>
            <a:ext cx="4189413"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6665" y="2507551"/>
            <a:ext cx="4189413"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4913" y="1681851"/>
            <a:ext cx="421005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14913" y="2507551"/>
            <a:ext cx="4210051"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5E42F3-C853-49DD-BFB1-D815AE306A73}" type="datetime1">
              <a:rPr lang="en-NZ" smtClean="0"/>
              <a:t>31/08/2015</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4BA992B9-F08F-46AF-B90D-0A9E03DEC776}" type="slidenum">
              <a:rPr lang="en-NZ" smtClean="0"/>
              <a:t>‹#›</a:t>
            </a:fld>
            <a:endParaRPr lang="en-NZ"/>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4226683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C1977A0-AA78-4290-B591-CA17666F89E3}" type="datetime1">
              <a:rPr lang="en-NZ" smtClean="0"/>
              <a:t>31/08/2015</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4BA992B9-F08F-46AF-B90D-0A9E03DEC776}" type="slidenum">
              <a:rPr lang="en-NZ" smtClean="0"/>
              <a:t>‹#›</a:t>
            </a:fld>
            <a:endParaRPr lang="en-NZ"/>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24238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86BCFB-05B0-48B9-A89B-AE70CC4FFC63}" type="datetime1">
              <a:rPr lang="en-NZ" smtClean="0"/>
              <a:t>31/08/2015</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3266741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3514" y="457201"/>
            <a:ext cx="3194685" cy="1600197"/>
          </a:xfrm>
        </p:spPr>
        <p:txBody>
          <a:bodyPr anchor="b">
            <a:normAutofit/>
          </a:bodyPr>
          <a:lstStyle>
            <a:lvl1pPr>
              <a:defRPr sz="3200" b="0"/>
            </a:lvl1pPr>
          </a:lstStyle>
          <a:p>
            <a:r>
              <a:rPr lang="en-US" smtClean="0"/>
              <a:t>Click to edit Master title style</a:t>
            </a:r>
            <a:endParaRPr lang="en-US" dirty="0"/>
          </a:p>
        </p:txBody>
      </p:sp>
      <p:sp>
        <p:nvSpPr>
          <p:cNvPr id="3" name="Content Placeholder 2"/>
          <p:cNvSpPr>
            <a:spLocks noGrp="1"/>
          </p:cNvSpPr>
          <p:nvPr>
            <p:ph idx="1"/>
          </p:nvPr>
        </p:nvSpPr>
        <p:spPr>
          <a:xfrm>
            <a:off x="4210050" y="990600"/>
            <a:ext cx="5014913"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3514" y="2057399"/>
            <a:ext cx="3194685"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3E08A1-F981-4566-8CCF-7E480CC92DAB}" type="datetime1">
              <a:rPr lang="en-NZ" smtClean="0"/>
              <a:t>31/08/2015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1129877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3514" y="457200"/>
            <a:ext cx="3194685" cy="160020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p:cNvSpPr>
          <p:nvPr>
            <p:ph type="pic" idx="1"/>
          </p:nvPr>
        </p:nvSpPr>
        <p:spPr>
          <a:xfrm>
            <a:off x="4210050" y="990600"/>
            <a:ext cx="5014913"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3514" y="2057400"/>
            <a:ext cx="3194685"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97427B-3E49-4AE5-ADEE-2A57F79AF269}" type="datetime1">
              <a:rPr lang="en-NZ" smtClean="0"/>
              <a:t>31/08/2015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4BA992B9-F08F-46AF-B90D-0A9E03DEC776}" type="slidenum">
              <a:rPr lang="en-NZ" smtClean="0"/>
              <a:t>‹#›</a:t>
            </a:fld>
            <a:endParaRPr lang="en-NZ"/>
          </a:p>
        </p:txBody>
      </p:sp>
    </p:spTree>
    <p:extLst>
      <p:ext uri="{BB962C8B-B14F-4D97-AF65-F5344CB8AC3E}">
        <p14:creationId xmlns:p14="http://schemas.microsoft.com/office/powerpoint/2010/main" val="526761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6666" y="365760"/>
            <a:ext cx="8543925" cy="13255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6666" y="1828801"/>
            <a:ext cx="8543925"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9F702B33-B41A-4963-908A-F098D3587224}" type="datetime1">
              <a:rPr lang="en-NZ" smtClean="0"/>
              <a:t>31/08/2015</a:t>
            </a:fld>
            <a:endParaRPr lang="en-NZ"/>
          </a:p>
        </p:txBody>
      </p:sp>
      <p:sp>
        <p:nvSpPr>
          <p:cNvPr id="5" name="Footer Placeholder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en-NZ"/>
          </a:p>
        </p:txBody>
      </p:sp>
      <p:sp>
        <p:nvSpPr>
          <p:cNvPr id="6" name="Slide Number Placeholder 5"/>
          <p:cNvSpPr>
            <a:spLocks noGrp="1"/>
          </p:cNvSpPr>
          <p:nvPr>
            <p:ph type="sldNum" sz="quarter" idx="4"/>
          </p:nvPr>
        </p:nvSpPr>
        <p:spPr>
          <a:xfrm>
            <a:off x="7001741" y="6356351"/>
            <a:ext cx="222885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4BA992B9-F08F-46AF-B90D-0A9E03DEC776}" type="slidenum">
              <a:rPr lang="en-NZ" smtClean="0"/>
              <a:t>‹#›</a:t>
            </a:fld>
            <a:endParaRPr lang="en-NZ"/>
          </a:p>
        </p:txBody>
      </p:sp>
    </p:spTree>
    <p:extLst>
      <p:ext uri="{BB962C8B-B14F-4D97-AF65-F5344CB8AC3E}">
        <p14:creationId xmlns:p14="http://schemas.microsoft.com/office/powerpoint/2010/main" val="2382648377"/>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8125" y="447188"/>
            <a:ext cx="858974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58125" y="2184402"/>
            <a:ext cx="8582669"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366855" y="6041363"/>
            <a:ext cx="7023510" cy="365125"/>
          </a:xfrm>
          <a:prstGeom prst="rect">
            <a:avLst/>
          </a:prstGeom>
        </p:spPr>
        <p:txBody>
          <a:bodyPr vert="horz" lIns="91440" tIns="45720" rIns="91440" bIns="45720" rtlCol="0" anchor="b"/>
          <a:lstStyle>
            <a:lvl1pPr algn="l">
              <a:defRPr sz="900">
                <a:solidFill>
                  <a:schemeClr val="tx1"/>
                </a:solidFill>
              </a:defRPr>
            </a:lvl1pPr>
          </a:lstStyle>
          <a:p>
            <a:endParaRPr lang="en-NZ"/>
          </a:p>
        </p:txBody>
      </p:sp>
      <p:sp>
        <p:nvSpPr>
          <p:cNvPr id="4" name="Date Placeholder 3"/>
          <p:cNvSpPr>
            <a:spLocks noGrp="1"/>
          </p:cNvSpPr>
          <p:nvPr>
            <p:ph type="dt" sz="half" idx="2"/>
          </p:nvPr>
        </p:nvSpPr>
        <p:spPr>
          <a:xfrm>
            <a:off x="7584384" y="6041363"/>
            <a:ext cx="1091761" cy="365125"/>
          </a:xfrm>
          <a:prstGeom prst="rect">
            <a:avLst/>
          </a:prstGeom>
        </p:spPr>
        <p:txBody>
          <a:bodyPr vert="horz" lIns="91440" tIns="45720" rIns="91440" bIns="45720" rtlCol="0" anchor="b"/>
          <a:lstStyle>
            <a:lvl1pPr algn="r">
              <a:defRPr sz="900">
                <a:solidFill>
                  <a:schemeClr val="tx1"/>
                </a:solidFill>
              </a:defRPr>
            </a:lvl1pPr>
          </a:lstStyle>
          <a:p>
            <a:fld id="{B2009140-B46A-478A-9E21-79BC84B89274}" type="datetime1">
              <a:rPr lang="en-NZ" smtClean="0"/>
              <a:t>31/08/2015</a:t>
            </a:fld>
            <a:endParaRPr lang="en-NZ"/>
          </a:p>
        </p:txBody>
      </p:sp>
      <p:sp>
        <p:nvSpPr>
          <p:cNvPr id="6" name="Slide Number Placeholder 5"/>
          <p:cNvSpPr>
            <a:spLocks noGrp="1"/>
          </p:cNvSpPr>
          <p:nvPr>
            <p:ph type="sldNum" sz="quarter" idx="4"/>
          </p:nvPr>
        </p:nvSpPr>
        <p:spPr>
          <a:xfrm>
            <a:off x="8676144" y="5915889"/>
            <a:ext cx="863001" cy="490599"/>
          </a:xfrm>
          <a:prstGeom prst="rect">
            <a:avLst/>
          </a:prstGeom>
        </p:spPr>
        <p:txBody>
          <a:bodyPr vert="horz" lIns="91440" tIns="45720" rIns="91440" bIns="10800" rtlCol="0" anchor="b"/>
          <a:lstStyle>
            <a:lvl1pPr algn="r">
              <a:defRPr sz="2000">
                <a:solidFill>
                  <a:schemeClr val="accent1"/>
                </a:solidFill>
              </a:defRPr>
            </a:lvl1pPr>
          </a:lstStyle>
          <a:p>
            <a:fld id="{4BA992B9-F08F-46AF-B90D-0A9E03DEC776}" type="slidenum">
              <a:rPr lang="en-NZ" smtClean="0"/>
              <a:t>‹#›</a:t>
            </a:fld>
            <a:endParaRPr lang="en-NZ"/>
          </a:p>
        </p:txBody>
      </p:sp>
    </p:spTree>
    <p:extLst>
      <p:ext uri="{BB962C8B-B14F-4D97-AF65-F5344CB8AC3E}">
        <p14:creationId xmlns:p14="http://schemas.microsoft.com/office/powerpoint/2010/main" val="1194325258"/>
      </p:ext>
    </p:extLst>
  </p:cSld>
  <p:clrMap bg1="dk1" tx1="lt1" bg2="dk2" tx2="lt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 id="2147483808" r:id="rId13"/>
    <p:sldLayoutId id="2147483809" r:id="rId14"/>
  </p:sldLayoutIdLst>
  <p:hf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0.png"/><Relationship Id="rId1" Type="http://schemas.openxmlformats.org/officeDocument/2006/relationships/slideLayout" Target="../slideLayouts/slideLayout13.xml"/><Relationship Id="rId5" Type="http://schemas.openxmlformats.org/officeDocument/2006/relationships/image" Target="../media/image15.png"/><Relationship Id="rId4" Type="http://schemas.microsoft.com/office/2007/relationships/hdphoto" Target="../media/hdphoto2.wdp"/></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2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7.wmf"/><Relationship Id="rId7" Type="http://schemas.microsoft.com/office/2007/relationships/hdphoto" Target="../media/hdphoto2.wdp"/><Relationship Id="rId2" Type="http://schemas.openxmlformats.org/officeDocument/2006/relationships/notesSlide" Target="../notesSlides/notesSlide9.xml"/><Relationship Id="rId1" Type="http://schemas.openxmlformats.org/officeDocument/2006/relationships/slideLayout" Target="../slideLayouts/slideLayout16.xml"/><Relationship Id="rId6" Type="http://schemas.openxmlformats.org/officeDocument/2006/relationships/image" Target="../media/image14.png"/><Relationship Id="rId5" Type="http://schemas.openxmlformats.org/officeDocument/2006/relationships/image" Target="../media/image17.png"/><Relationship Id="rId4" Type="http://schemas.openxmlformats.org/officeDocument/2006/relationships/image" Target="../media/image10.png"/></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7" Type="http://schemas.microsoft.com/office/2007/relationships/hdphoto" Target="../media/hdphoto2.wdp"/><Relationship Id="rId2" Type="http://schemas.openxmlformats.org/officeDocument/2006/relationships/image" Target="../media/image7.wmf"/><Relationship Id="rId1" Type="http://schemas.openxmlformats.org/officeDocument/2006/relationships/slideLayout" Target="../slideLayouts/slideLayout13.xml"/><Relationship Id="rId6" Type="http://schemas.openxmlformats.org/officeDocument/2006/relationships/image" Target="../media/image14.png"/><Relationship Id="rId5" Type="http://schemas.openxmlformats.org/officeDocument/2006/relationships/image" Target="../media/image17.png"/><Relationship Id="rId4" Type="http://schemas.openxmlformats.org/officeDocument/2006/relationships/image" Target="../media/image18.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wmf"/><Relationship Id="rId2" Type="http://schemas.openxmlformats.org/officeDocument/2006/relationships/image" Target="../media/image2.png"/><Relationship Id="rId1" Type="http://schemas.openxmlformats.org/officeDocument/2006/relationships/slideLayout" Target="../slideLayouts/slideLayout18.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5.xml"/><Relationship Id="rId6" Type="http://schemas.microsoft.com/office/2007/relationships/hdphoto" Target="../media/hdphoto1.wdp"/><Relationship Id="rId5" Type="http://schemas.openxmlformats.org/officeDocument/2006/relationships/image" Target="../media/image12.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8126" y="1703148"/>
            <a:ext cx="8589750" cy="2971051"/>
          </a:xfrm>
        </p:spPr>
        <p:txBody>
          <a:bodyPr/>
          <a:lstStyle/>
          <a:p>
            <a:r>
              <a:rPr lang="en-NZ" dirty="0" smtClean="0"/>
              <a:t>Information pack: Residential land withholding tax (RLWT)</a:t>
            </a:r>
            <a:endParaRPr lang="en-NZ" dirty="0"/>
          </a:p>
        </p:txBody>
      </p:sp>
      <p:sp>
        <p:nvSpPr>
          <p:cNvPr id="3" name="Subtitle 2"/>
          <p:cNvSpPr>
            <a:spLocks noGrp="1"/>
          </p:cNvSpPr>
          <p:nvPr>
            <p:ph type="subTitle" idx="1"/>
          </p:nvPr>
        </p:nvSpPr>
        <p:spPr/>
        <p:txBody>
          <a:bodyPr>
            <a:noAutofit/>
          </a:bodyPr>
          <a:lstStyle/>
          <a:p>
            <a:r>
              <a:rPr lang="en-NZ" sz="2400" dirty="0" smtClean="0"/>
              <a:t>Key design features of the proposals in the officials’ issues paper</a:t>
            </a:r>
          </a:p>
          <a:p>
            <a:r>
              <a:rPr lang="en-NZ" sz="2400" dirty="0" smtClean="0"/>
              <a:t>August 2015</a:t>
            </a:r>
            <a:endParaRPr lang="en-NZ" sz="2400" dirty="0"/>
          </a:p>
        </p:txBody>
      </p:sp>
      <p:sp>
        <p:nvSpPr>
          <p:cNvPr id="4" name="Slide Number Placeholder 3"/>
          <p:cNvSpPr>
            <a:spLocks noGrp="1"/>
          </p:cNvSpPr>
          <p:nvPr>
            <p:ph type="sldNum" sz="quarter" idx="12"/>
          </p:nvPr>
        </p:nvSpPr>
        <p:spPr/>
        <p:txBody>
          <a:bodyPr/>
          <a:lstStyle/>
          <a:p>
            <a:fld id="{4BA992B9-F08F-46AF-B90D-0A9E03DEC776}" type="slidenum">
              <a:rPr lang="en-NZ" smtClean="0"/>
              <a:t>1</a:t>
            </a:fld>
            <a:endParaRPr lang="en-NZ"/>
          </a:p>
        </p:txBody>
      </p:sp>
    </p:spTree>
    <p:extLst>
      <p:ext uri="{BB962C8B-B14F-4D97-AF65-F5344CB8AC3E}">
        <p14:creationId xmlns:p14="http://schemas.microsoft.com/office/powerpoint/2010/main" val="32522017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NZ" dirty="0" smtClean="0"/>
              <a:t>What would the rate of RLWT be?</a:t>
            </a:r>
            <a:endParaRPr lang="en-NZ" dirty="0"/>
          </a:p>
        </p:txBody>
      </p:sp>
      <p:sp>
        <p:nvSpPr>
          <p:cNvPr id="7" name="Text Placeholder 6"/>
          <p:cNvSpPr>
            <a:spLocks noGrp="1"/>
          </p:cNvSpPr>
          <p:nvPr>
            <p:ph type="body" sz="quarter" idx="16"/>
          </p:nvPr>
        </p:nvSpPr>
        <p:spPr>
          <a:xfrm>
            <a:off x="5849596" y="1081457"/>
            <a:ext cx="3487443" cy="4171263"/>
          </a:xfrm>
        </p:spPr>
        <p:txBody>
          <a:bodyPr>
            <a:normAutofit fontScale="92500" lnSpcReduction="10000"/>
          </a:bodyPr>
          <a:lstStyle/>
          <a:p>
            <a:r>
              <a:rPr lang="en-NZ" sz="2400" dirty="0" smtClean="0"/>
              <a:t>The issues paper proposes that RLWT should be withheld at a rate that is the </a:t>
            </a:r>
            <a:r>
              <a:rPr lang="en-NZ" sz="2400" b="1" u="sng" dirty="0" smtClean="0"/>
              <a:t>lower of</a:t>
            </a:r>
            <a:r>
              <a:rPr lang="en-NZ" sz="2400" dirty="0" smtClean="0"/>
              <a:t>:</a:t>
            </a:r>
          </a:p>
          <a:p>
            <a:endParaRPr lang="en-NZ" sz="2400" dirty="0" smtClean="0"/>
          </a:p>
          <a:p>
            <a:pPr marL="457200" indent="-457200">
              <a:buFont typeface="+mj-lt"/>
              <a:buAutoNum type="arabicPeriod"/>
            </a:pPr>
            <a:r>
              <a:rPr lang="en-NZ" sz="2000" dirty="0"/>
              <a:t>33% x seller’s gain </a:t>
            </a:r>
          </a:p>
          <a:p>
            <a:r>
              <a:rPr lang="en-NZ" sz="2000" dirty="0">
                <a:solidFill>
                  <a:schemeClr val="accent4">
                    <a:lumMod val="75000"/>
                  </a:schemeClr>
                </a:solidFill>
              </a:rPr>
              <a:t>	(</a:t>
            </a:r>
            <a:r>
              <a:rPr lang="en-NZ" sz="2000" b="1" dirty="0">
                <a:solidFill>
                  <a:schemeClr val="accent4">
                    <a:lumMod val="75000"/>
                  </a:schemeClr>
                </a:solidFill>
              </a:rPr>
              <a:t>the </a:t>
            </a:r>
            <a:r>
              <a:rPr lang="en-NZ" sz="2000" b="1" dirty="0" smtClean="0">
                <a:solidFill>
                  <a:schemeClr val="accent4">
                    <a:lumMod val="75000"/>
                  </a:schemeClr>
                </a:solidFill>
              </a:rPr>
              <a:t>standard </a:t>
            </a:r>
            <a:r>
              <a:rPr lang="en-NZ" sz="2000" b="1" dirty="0">
                <a:solidFill>
                  <a:schemeClr val="accent4">
                    <a:lumMod val="75000"/>
                  </a:schemeClr>
                </a:solidFill>
              </a:rPr>
              <a:t>rate</a:t>
            </a:r>
            <a:r>
              <a:rPr lang="en-NZ" sz="2000" dirty="0">
                <a:solidFill>
                  <a:schemeClr val="accent4">
                    <a:lumMod val="75000"/>
                  </a:schemeClr>
                </a:solidFill>
              </a:rPr>
              <a:t>)</a:t>
            </a:r>
          </a:p>
          <a:p>
            <a:pPr marL="457200" indent="-457200">
              <a:buFont typeface="+mj-lt"/>
              <a:buAutoNum type="arabicPeriod"/>
            </a:pPr>
            <a:endParaRPr lang="en-NZ" sz="2000" dirty="0" smtClean="0"/>
          </a:p>
          <a:p>
            <a:pPr marL="457200" indent="-457200">
              <a:buFont typeface="+mj-lt"/>
              <a:buAutoNum type="arabicPeriod" startAt="2"/>
            </a:pPr>
            <a:r>
              <a:rPr lang="en-NZ" sz="2000" dirty="0" smtClean="0"/>
              <a:t>10% x total purchase price </a:t>
            </a:r>
          </a:p>
          <a:p>
            <a:r>
              <a:rPr lang="en-NZ" sz="2400" dirty="0" smtClean="0">
                <a:solidFill>
                  <a:schemeClr val="accent4">
                    <a:lumMod val="75000"/>
                  </a:schemeClr>
                </a:solidFill>
              </a:rPr>
              <a:t>	(</a:t>
            </a:r>
            <a:r>
              <a:rPr lang="en-NZ" sz="2400" b="1" dirty="0" smtClean="0">
                <a:solidFill>
                  <a:schemeClr val="accent4">
                    <a:lumMod val="75000"/>
                  </a:schemeClr>
                </a:solidFill>
              </a:rPr>
              <a:t>the default rate</a:t>
            </a:r>
            <a:r>
              <a:rPr lang="en-NZ" sz="2400" dirty="0" smtClean="0">
                <a:solidFill>
                  <a:schemeClr val="accent4">
                    <a:lumMod val="75000"/>
                  </a:schemeClr>
                </a:solidFill>
              </a:rPr>
              <a:t>)</a:t>
            </a:r>
          </a:p>
          <a:p>
            <a:endParaRPr lang="en-NZ" sz="2400" dirty="0" smtClean="0">
              <a:solidFill>
                <a:schemeClr val="accent4">
                  <a:lumMod val="75000"/>
                </a:schemeClr>
              </a:solidFill>
            </a:endParaRPr>
          </a:p>
          <a:p>
            <a:endParaRPr lang="en-NZ" sz="2000" dirty="0">
              <a:solidFill>
                <a:schemeClr val="accent4">
                  <a:lumMod val="75000"/>
                </a:schemeClr>
              </a:solidFill>
            </a:endParaRPr>
          </a:p>
          <a:p>
            <a:endParaRPr lang="en-NZ" sz="2000" dirty="0">
              <a:solidFill>
                <a:schemeClr val="accent4">
                  <a:lumMod val="75000"/>
                </a:schemeClr>
              </a:solidFill>
            </a:endParaRPr>
          </a:p>
        </p:txBody>
      </p:sp>
      <p:pic>
        <p:nvPicPr>
          <p:cNvPr id="8" name="Picture 4" descr="C:\Users\17mesi\AppData\Local\Microsoft\Windows\Temporary Internet Files\Content.IE5\8F34WTGE\Calculator-Icon[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57700" y="1155700"/>
            <a:ext cx="1130300" cy="1130300"/>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4BA992B9-F08F-46AF-B90D-0A9E03DEC776}" type="slidenum">
              <a:rPr lang="en-NZ" smtClean="0"/>
              <a:t>10</a:t>
            </a:fld>
            <a:endParaRPr lang="en-NZ"/>
          </a:p>
        </p:txBody>
      </p:sp>
    </p:spTree>
    <p:extLst>
      <p:ext uri="{BB962C8B-B14F-4D97-AF65-F5344CB8AC3E}">
        <p14:creationId xmlns:p14="http://schemas.microsoft.com/office/powerpoint/2010/main" val="12391223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The standard rate</a:t>
            </a:r>
            <a:endParaRPr lang="en-NZ" dirty="0"/>
          </a:p>
        </p:txBody>
      </p:sp>
      <p:sp>
        <p:nvSpPr>
          <p:cNvPr id="3" name="Content Placeholder 2"/>
          <p:cNvSpPr>
            <a:spLocks noGrp="1"/>
          </p:cNvSpPr>
          <p:nvPr>
            <p:ph sz="half" idx="1"/>
          </p:nvPr>
        </p:nvSpPr>
        <p:spPr>
          <a:xfrm>
            <a:off x="4932404" y="1981199"/>
            <a:ext cx="4431052" cy="3883025"/>
          </a:xfrm>
        </p:spPr>
        <p:txBody>
          <a:bodyPr>
            <a:normAutofit/>
          </a:bodyPr>
          <a:lstStyle/>
          <a:p>
            <a:r>
              <a:rPr lang="en-NZ" b="1" dirty="0" smtClean="0"/>
              <a:t>Total purchase price: </a:t>
            </a:r>
            <a:r>
              <a:rPr lang="en-NZ" dirty="0"/>
              <a:t>agreed sales price between </a:t>
            </a:r>
            <a:r>
              <a:rPr lang="en-NZ" dirty="0" smtClean="0"/>
              <a:t>buyer </a:t>
            </a:r>
            <a:r>
              <a:rPr lang="en-NZ" dirty="0"/>
              <a:t>and seller</a:t>
            </a:r>
          </a:p>
          <a:p>
            <a:r>
              <a:rPr lang="en-NZ" b="1" dirty="0" smtClean="0"/>
              <a:t>Seller’s acquisition price: </a:t>
            </a:r>
            <a:r>
              <a:rPr lang="en-NZ" dirty="0" smtClean="0"/>
              <a:t>total price paid by seller to acquire the property (generally available from Quotable Value for a nominal fee)</a:t>
            </a:r>
          </a:p>
          <a:p>
            <a:r>
              <a:rPr lang="en-NZ" dirty="0" smtClean="0"/>
              <a:t>33% is the top marginal tax rate (and is the rate used for resident withholding tax on dividends)</a:t>
            </a:r>
          </a:p>
        </p:txBody>
      </p:sp>
      <p:sp>
        <p:nvSpPr>
          <p:cNvPr id="4" name="Content Placeholder 3"/>
          <p:cNvSpPr>
            <a:spLocks noGrp="1"/>
          </p:cNvSpPr>
          <p:nvPr>
            <p:ph sz="half" idx="2"/>
          </p:nvPr>
        </p:nvSpPr>
        <p:spPr>
          <a:xfrm>
            <a:off x="501651" y="1806362"/>
            <a:ext cx="3690111" cy="3638764"/>
          </a:xfrm>
        </p:spPr>
        <p:txBody>
          <a:bodyPr>
            <a:normAutofit/>
          </a:bodyPr>
          <a:lstStyle/>
          <a:p>
            <a:pPr marL="0" lvl="0" indent="0" algn="ctr">
              <a:buClr>
                <a:srgbClr val="00C6BB"/>
              </a:buClr>
              <a:buNone/>
            </a:pPr>
            <a:r>
              <a:rPr lang="en-NZ" sz="3000" b="1" dirty="0" smtClean="0">
                <a:solidFill>
                  <a:schemeClr val="accent4">
                    <a:lumMod val="75000"/>
                  </a:schemeClr>
                </a:solidFill>
              </a:rPr>
              <a:t>33% </a:t>
            </a:r>
            <a:r>
              <a:rPr lang="en-NZ" sz="3000" b="1" dirty="0">
                <a:solidFill>
                  <a:schemeClr val="accent4">
                    <a:lumMod val="75000"/>
                  </a:schemeClr>
                </a:solidFill>
              </a:rPr>
              <a:t>x </a:t>
            </a:r>
            <a:r>
              <a:rPr lang="en-NZ" sz="3000" b="1" dirty="0" smtClean="0">
                <a:solidFill>
                  <a:schemeClr val="accent4">
                    <a:lumMod val="75000"/>
                  </a:schemeClr>
                </a:solidFill>
              </a:rPr>
              <a:t>seller’s gain</a:t>
            </a:r>
          </a:p>
          <a:p>
            <a:pPr marL="0" indent="0" algn="ctr">
              <a:buClr>
                <a:srgbClr val="00C6BB"/>
              </a:buClr>
              <a:buNone/>
            </a:pPr>
            <a:r>
              <a:rPr lang="en-NZ" b="1" dirty="0"/>
              <a:t>Seller’s gain </a:t>
            </a:r>
            <a:r>
              <a:rPr lang="en-NZ" dirty="0"/>
              <a:t>= total purchase price – seller’s acquisition price</a:t>
            </a:r>
          </a:p>
          <a:p>
            <a:pPr marL="0" lvl="0" indent="0" algn="ctr">
              <a:buClr>
                <a:srgbClr val="00C6BB"/>
              </a:buClr>
              <a:buNone/>
            </a:pPr>
            <a:endParaRPr lang="en-NZ" sz="3000" b="1" dirty="0">
              <a:solidFill>
                <a:schemeClr val="accent4">
                  <a:lumMod val="75000"/>
                </a:schemeClr>
              </a:solidFill>
            </a:endParaRPr>
          </a:p>
          <a:p>
            <a:endParaRPr lang="en-NZ" dirty="0"/>
          </a:p>
        </p:txBody>
      </p:sp>
      <p:sp>
        <p:nvSpPr>
          <p:cNvPr id="5" name="Slide Number Placeholder 4"/>
          <p:cNvSpPr>
            <a:spLocks noGrp="1"/>
          </p:cNvSpPr>
          <p:nvPr>
            <p:ph type="sldNum" sz="quarter" idx="12"/>
          </p:nvPr>
        </p:nvSpPr>
        <p:spPr/>
        <p:txBody>
          <a:bodyPr/>
          <a:lstStyle/>
          <a:p>
            <a:fld id="{4BA992B9-F08F-46AF-B90D-0A9E03DEC776}" type="slidenum">
              <a:rPr lang="en-NZ" smtClean="0"/>
              <a:t>11</a:t>
            </a:fld>
            <a:endParaRPr lang="en-NZ"/>
          </a:p>
        </p:txBody>
      </p:sp>
      <p:sp>
        <p:nvSpPr>
          <p:cNvPr id="6" name="TextBox 5"/>
          <p:cNvSpPr txBox="1"/>
          <p:nvPr/>
        </p:nvSpPr>
        <p:spPr>
          <a:xfrm>
            <a:off x="323850" y="3848100"/>
            <a:ext cx="4857750" cy="4062651"/>
          </a:xfrm>
          <a:prstGeom prst="rect">
            <a:avLst/>
          </a:prstGeom>
          <a:noFill/>
        </p:spPr>
        <p:txBody>
          <a:bodyPr wrap="square" rtlCol="0">
            <a:spAutoFit/>
          </a:bodyPr>
          <a:lstStyle/>
          <a:p>
            <a:r>
              <a:rPr lang="en-NZ" sz="1200" b="1" dirty="0" smtClean="0"/>
              <a:t>Example</a:t>
            </a:r>
          </a:p>
          <a:p>
            <a:r>
              <a:rPr lang="en-NZ" sz="1200" dirty="0"/>
              <a:t>In April 2017, Mark enters into an agreement for sale and purchase with James to purchase James’ residential property for $1 million</a:t>
            </a:r>
            <a:r>
              <a:rPr lang="en-NZ" sz="1200" dirty="0" smtClean="0"/>
              <a:t>. </a:t>
            </a:r>
            <a:r>
              <a:rPr lang="en-NZ" sz="1200" dirty="0"/>
              <a:t>James is an offshore person and acquired the property in January 2016 for $750,000</a:t>
            </a:r>
            <a:r>
              <a:rPr lang="en-NZ" sz="1200" dirty="0" smtClean="0"/>
              <a:t>.</a:t>
            </a:r>
          </a:p>
          <a:p>
            <a:endParaRPr lang="en-NZ" sz="1200" dirty="0"/>
          </a:p>
          <a:p>
            <a:r>
              <a:rPr lang="en-NZ" sz="1200" dirty="0"/>
              <a:t>The amount of RLWT calculated under the </a:t>
            </a:r>
            <a:r>
              <a:rPr lang="en-NZ" sz="1200" dirty="0" smtClean="0"/>
              <a:t>standard </a:t>
            </a:r>
            <a:r>
              <a:rPr lang="en-NZ" sz="1200" dirty="0"/>
              <a:t>rate is </a:t>
            </a:r>
            <a:r>
              <a:rPr lang="en-NZ" sz="1200" dirty="0" smtClean="0"/>
              <a:t>$82,500 (</a:t>
            </a:r>
            <a:r>
              <a:rPr lang="en-NZ" sz="1200" dirty="0"/>
              <a:t>33% x ($1 million - $750,000</a:t>
            </a:r>
            <a:r>
              <a:rPr lang="en-NZ" sz="1200" dirty="0" smtClean="0"/>
              <a:t>)). </a:t>
            </a:r>
            <a:r>
              <a:rPr lang="en-NZ" sz="1200" dirty="0"/>
              <a:t>This would mean that Mark pays $1 million and James receives </a:t>
            </a:r>
            <a:r>
              <a:rPr lang="en-NZ" sz="1200" dirty="0" smtClean="0"/>
              <a:t>$917,500 </a:t>
            </a:r>
            <a:r>
              <a:rPr lang="en-NZ" sz="1200" dirty="0"/>
              <a:t>after withholding</a:t>
            </a:r>
            <a:r>
              <a:rPr lang="en-NZ" sz="1200" dirty="0" smtClean="0"/>
              <a:t>.</a:t>
            </a:r>
          </a:p>
          <a:p>
            <a:endParaRPr lang="en-NZ" sz="1200" dirty="0"/>
          </a:p>
          <a:p>
            <a:r>
              <a:rPr lang="en-NZ" sz="1200" dirty="0"/>
              <a:t>However, the amount of RLWT calculated under the </a:t>
            </a:r>
            <a:r>
              <a:rPr lang="en-NZ" sz="1200" dirty="0" smtClean="0"/>
              <a:t>default </a:t>
            </a:r>
            <a:r>
              <a:rPr lang="en-NZ" sz="1200" dirty="0"/>
              <a:t>rate </a:t>
            </a:r>
            <a:r>
              <a:rPr lang="en-NZ" sz="1200" dirty="0" smtClean="0"/>
              <a:t>may be lower and should be calculated. Refer to pages 12 and 13 for further information.</a:t>
            </a:r>
            <a:endParaRPr lang="en-NZ" sz="1200" dirty="0"/>
          </a:p>
          <a:p>
            <a:endParaRPr lang="en-NZ" dirty="0"/>
          </a:p>
          <a:p>
            <a:endParaRPr lang="en-NZ" dirty="0" smtClean="0"/>
          </a:p>
          <a:p>
            <a:endParaRPr lang="en-NZ" dirty="0"/>
          </a:p>
          <a:p>
            <a:endParaRPr lang="en-NZ" dirty="0" smtClean="0"/>
          </a:p>
          <a:p>
            <a:endParaRPr lang="en-NZ" dirty="0"/>
          </a:p>
        </p:txBody>
      </p:sp>
    </p:spTree>
    <p:extLst>
      <p:ext uri="{BB962C8B-B14F-4D97-AF65-F5344CB8AC3E}">
        <p14:creationId xmlns:p14="http://schemas.microsoft.com/office/powerpoint/2010/main" val="12439880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NZ" dirty="0" smtClean="0"/>
              <a:t>The default rate</a:t>
            </a:r>
            <a:endParaRPr lang="en-NZ" dirty="0"/>
          </a:p>
        </p:txBody>
      </p:sp>
      <p:sp>
        <p:nvSpPr>
          <p:cNvPr id="6" name="Content Placeholder 5"/>
          <p:cNvSpPr>
            <a:spLocks noGrp="1"/>
          </p:cNvSpPr>
          <p:nvPr>
            <p:ph sz="half" idx="1"/>
          </p:nvPr>
        </p:nvSpPr>
        <p:spPr>
          <a:xfrm>
            <a:off x="589004" y="1866688"/>
            <a:ext cx="4213522" cy="2527843"/>
          </a:xfrm>
        </p:spPr>
        <p:txBody>
          <a:bodyPr/>
          <a:lstStyle/>
          <a:p>
            <a:r>
              <a:rPr lang="en-NZ" sz="2000" b="1" dirty="0" smtClean="0"/>
              <a:t>Total purchase price </a:t>
            </a:r>
            <a:r>
              <a:rPr lang="en-NZ" sz="2000" dirty="0" smtClean="0"/>
              <a:t>= agreed sales price between buyer and seller</a:t>
            </a:r>
          </a:p>
          <a:p>
            <a:endParaRPr lang="en-NZ" dirty="0"/>
          </a:p>
        </p:txBody>
      </p:sp>
      <p:sp>
        <p:nvSpPr>
          <p:cNvPr id="7" name="Content Placeholder 6"/>
          <p:cNvSpPr>
            <a:spLocks noGrp="1"/>
          </p:cNvSpPr>
          <p:nvPr>
            <p:ph sz="half" idx="2"/>
          </p:nvPr>
        </p:nvSpPr>
        <p:spPr>
          <a:xfrm>
            <a:off x="5014575" y="1815887"/>
            <a:ext cx="4220599" cy="2254710"/>
          </a:xfrm>
        </p:spPr>
        <p:txBody>
          <a:bodyPr/>
          <a:lstStyle/>
          <a:p>
            <a:pPr marL="0" indent="0" algn="ctr">
              <a:buNone/>
            </a:pPr>
            <a:r>
              <a:rPr lang="en-NZ" sz="3000" b="1" dirty="0">
                <a:solidFill>
                  <a:schemeClr val="accent4">
                    <a:lumMod val="75000"/>
                  </a:schemeClr>
                </a:solidFill>
              </a:rPr>
              <a:t>10% x total </a:t>
            </a:r>
            <a:r>
              <a:rPr lang="en-NZ" sz="3000" b="1" dirty="0" smtClean="0">
                <a:solidFill>
                  <a:schemeClr val="accent4">
                    <a:lumMod val="75000"/>
                  </a:schemeClr>
                </a:solidFill>
              </a:rPr>
              <a:t>purchase price</a:t>
            </a:r>
            <a:endParaRPr lang="en-NZ" sz="3000" b="1" dirty="0">
              <a:solidFill>
                <a:schemeClr val="accent4">
                  <a:lumMod val="75000"/>
                </a:schemeClr>
              </a:solidFill>
            </a:endParaRPr>
          </a:p>
        </p:txBody>
      </p:sp>
      <p:sp>
        <p:nvSpPr>
          <p:cNvPr id="2" name="TextBox 1"/>
          <p:cNvSpPr txBox="1"/>
          <p:nvPr/>
        </p:nvSpPr>
        <p:spPr>
          <a:xfrm>
            <a:off x="357003" y="3757272"/>
            <a:ext cx="8037697" cy="2800767"/>
          </a:xfrm>
          <a:prstGeom prst="rect">
            <a:avLst/>
          </a:prstGeom>
          <a:noFill/>
        </p:spPr>
        <p:txBody>
          <a:bodyPr wrap="square" rtlCol="0">
            <a:spAutoFit/>
          </a:bodyPr>
          <a:lstStyle/>
          <a:p>
            <a:r>
              <a:rPr lang="en-NZ" sz="1600" b="1" dirty="0" smtClean="0"/>
              <a:t>Example</a:t>
            </a:r>
          </a:p>
          <a:p>
            <a:r>
              <a:rPr lang="en-NZ" sz="1600" dirty="0" smtClean="0"/>
              <a:t>In </a:t>
            </a:r>
            <a:r>
              <a:rPr lang="en-NZ" sz="1600" dirty="0"/>
              <a:t>April 2017, Mark enters into an agreement for sale and purchase with James to purchase James’ residential property for $1 million.</a:t>
            </a:r>
          </a:p>
          <a:p>
            <a:endParaRPr lang="en-NZ" sz="1600" dirty="0"/>
          </a:p>
          <a:p>
            <a:r>
              <a:rPr lang="en-NZ" sz="1600" dirty="0" smtClean="0"/>
              <a:t>The amount of RLWT calculated under the default rate is $100,000 (10% x $1 million). This would mean that Mark pays $1 million and James receives $900,000 after withholding.</a:t>
            </a:r>
            <a:endParaRPr lang="en-NZ" sz="1600" dirty="0"/>
          </a:p>
          <a:p>
            <a:endParaRPr lang="en-NZ" sz="1600" dirty="0" smtClean="0"/>
          </a:p>
          <a:p>
            <a:r>
              <a:rPr lang="en-NZ" sz="1600" dirty="0" smtClean="0"/>
              <a:t>However, the amount of RLWT calculated under the standard rate would likely be lower and that amount would be withheld instead.  Refer to page 13 of this information pack.</a:t>
            </a:r>
            <a:endParaRPr lang="en-NZ" sz="1600" dirty="0"/>
          </a:p>
        </p:txBody>
      </p:sp>
      <p:sp>
        <p:nvSpPr>
          <p:cNvPr id="3" name="Slide Number Placeholder 2"/>
          <p:cNvSpPr>
            <a:spLocks noGrp="1"/>
          </p:cNvSpPr>
          <p:nvPr>
            <p:ph type="sldNum" sz="quarter" idx="12"/>
          </p:nvPr>
        </p:nvSpPr>
        <p:spPr/>
        <p:txBody>
          <a:bodyPr/>
          <a:lstStyle/>
          <a:p>
            <a:fld id="{4BA992B9-F08F-46AF-B90D-0A9E03DEC776}" type="slidenum">
              <a:rPr lang="en-NZ" smtClean="0"/>
              <a:t>12</a:t>
            </a:fld>
            <a:endParaRPr lang="en-NZ"/>
          </a:p>
        </p:txBody>
      </p:sp>
    </p:spTree>
    <p:extLst>
      <p:ext uri="{BB962C8B-B14F-4D97-AF65-F5344CB8AC3E}">
        <p14:creationId xmlns:p14="http://schemas.microsoft.com/office/powerpoint/2010/main" val="17863068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NZ" dirty="0" smtClean="0"/>
              <a:t>Calculating RLWT: an example</a:t>
            </a:r>
            <a:endParaRPr lang="en-NZ" dirty="0"/>
          </a:p>
        </p:txBody>
      </p:sp>
      <p:sp>
        <p:nvSpPr>
          <p:cNvPr id="6" name="Content Placeholder 5"/>
          <p:cNvSpPr>
            <a:spLocks noGrp="1"/>
          </p:cNvSpPr>
          <p:nvPr>
            <p:ph idx="1"/>
          </p:nvPr>
        </p:nvSpPr>
        <p:spPr>
          <a:xfrm>
            <a:off x="285750" y="1968500"/>
            <a:ext cx="4422816" cy="4705433"/>
          </a:xfrm>
        </p:spPr>
        <p:txBody>
          <a:bodyPr>
            <a:normAutofit fontScale="47500" lnSpcReduction="20000"/>
          </a:bodyPr>
          <a:lstStyle/>
          <a:p>
            <a:pPr marL="0" indent="0">
              <a:buNone/>
            </a:pPr>
            <a:r>
              <a:rPr lang="en-NZ" sz="2900" b="1" dirty="0" smtClean="0"/>
              <a:t>Example</a:t>
            </a:r>
          </a:p>
          <a:p>
            <a:pPr marL="0" indent="0">
              <a:buNone/>
            </a:pPr>
            <a:r>
              <a:rPr lang="en-NZ" sz="2900" dirty="0" smtClean="0"/>
              <a:t>In April 2017, Mark enters into an agreement for sale and purchase with James to purchase James’ residential property for $1 million.</a:t>
            </a:r>
          </a:p>
          <a:p>
            <a:pPr marL="0" indent="0">
              <a:buNone/>
            </a:pPr>
            <a:endParaRPr lang="en-NZ" sz="2900" dirty="0" smtClean="0"/>
          </a:p>
          <a:p>
            <a:pPr marL="0" indent="0">
              <a:buNone/>
            </a:pPr>
            <a:r>
              <a:rPr lang="en-NZ" sz="2900" dirty="0" smtClean="0"/>
              <a:t>James is an offshore person and acquired the property in January 2016 for $750,000.</a:t>
            </a:r>
          </a:p>
          <a:p>
            <a:pPr marL="0" indent="0">
              <a:buNone/>
            </a:pPr>
            <a:endParaRPr lang="en-NZ" sz="2900" dirty="0" smtClean="0"/>
          </a:p>
          <a:p>
            <a:pPr marL="0" indent="0">
              <a:buNone/>
            </a:pPr>
            <a:r>
              <a:rPr lang="en-NZ" sz="2900" b="1" dirty="0"/>
              <a:t>Standard rate: </a:t>
            </a:r>
            <a:r>
              <a:rPr lang="en-NZ" sz="2900" dirty="0"/>
              <a:t>33% x ($1 million - $750,000)</a:t>
            </a:r>
          </a:p>
          <a:p>
            <a:pPr marL="0" indent="0">
              <a:buNone/>
            </a:pPr>
            <a:r>
              <a:rPr lang="en-NZ" sz="2900" dirty="0"/>
              <a:t>			= 33% x $250,000</a:t>
            </a:r>
          </a:p>
          <a:p>
            <a:pPr marL="0" indent="0">
              <a:buNone/>
            </a:pPr>
            <a:r>
              <a:rPr lang="en-NZ" sz="2900" dirty="0"/>
              <a:t>			= $82,500</a:t>
            </a:r>
          </a:p>
          <a:p>
            <a:pPr marL="0" indent="0">
              <a:buNone/>
            </a:pPr>
            <a:endParaRPr lang="en-NZ" sz="2900" dirty="0"/>
          </a:p>
          <a:p>
            <a:pPr marL="0" indent="0">
              <a:buNone/>
            </a:pPr>
            <a:r>
              <a:rPr lang="en-NZ" sz="2900" b="1" dirty="0" smtClean="0"/>
              <a:t>Default rate</a:t>
            </a:r>
            <a:r>
              <a:rPr lang="en-NZ" sz="2900" dirty="0" smtClean="0"/>
              <a:t>: 	10% x $ 1 million </a:t>
            </a:r>
          </a:p>
          <a:p>
            <a:pPr marL="0" indent="0">
              <a:buNone/>
            </a:pPr>
            <a:r>
              <a:rPr lang="en-NZ" sz="2900" dirty="0"/>
              <a:t>	</a:t>
            </a:r>
            <a:r>
              <a:rPr lang="en-NZ" sz="2900" dirty="0" smtClean="0"/>
              <a:t>		= $100,000</a:t>
            </a:r>
          </a:p>
          <a:p>
            <a:pPr marL="0" indent="0">
              <a:buNone/>
            </a:pPr>
            <a:endParaRPr lang="en-NZ" sz="2900" dirty="0"/>
          </a:p>
          <a:p>
            <a:pPr marL="0" indent="0">
              <a:buNone/>
            </a:pPr>
            <a:r>
              <a:rPr lang="en-NZ" sz="2900" dirty="0" smtClean="0"/>
              <a:t>$82,500 is less than $100,000 and so $82,500 is the amount of RLWT that should be withheld.</a:t>
            </a:r>
            <a:endParaRPr lang="en-NZ" sz="2900" dirty="0"/>
          </a:p>
        </p:txBody>
      </p:sp>
      <p:pic>
        <p:nvPicPr>
          <p:cNvPr id="1027" name="Picture 3" descr="C:\Users\17mesi\AppData\Local\Microsoft\Windows\Temporary Internet Files\Content.IE5\1D3794JD\11949855741697952186small_house_01.svg.med[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3491" y="2148710"/>
            <a:ext cx="1551382" cy="196906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4723491" y="4160368"/>
            <a:ext cx="1856923" cy="738664"/>
          </a:xfrm>
          <a:prstGeom prst="rect">
            <a:avLst/>
          </a:prstGeom>
          <a:noFill/>
        </p:spPr>
        <p:txBody>
          <a:bodyPr wrap="square" rtlCol="0">
            <a:spAutoFit/>
          </a:bodyPr>
          <a:lstStyle/>
          <a:p>
            <a:r>
              <a:rPr lang="en-NZ" sz="1400" b="1" dirty="0" smtClean="0"/>
              <a:t>January 2016</a:t>
            </a:r>
          </a:p>
          <a:p>
            <a:r>
              <a:rPr lang="en-NZ" sz="1400" dirty="0" smtClean="0"/>
              <a:t>James acquires house for $750,000</a:t>
            </a:r>
            <a:endParaRPr lang="en-NZ" sz="1400" dirty="0"/>
          </a:p>
        </p:txBody>
      </p:sp>
      <p:cxnSp>
        <p:nvCxnSpPr>
          <p:cNvPr id="9" name="Straight Arrow Connector 8"/>
          <p:cNvCxnSpPr/>
          <p:nvPr/>
        </p:nvCxnSpPr>
        <p:spPr>
          <a:xfrm>
            <a:off x="6274873" y="4488873"/>
            <a:ext cx="165283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8047017" y="4117771"/>
            <a:ext cx="1620981" cy="954107"/>
          </a:xfrm>
          <a:prstGeom prst="rect">
            <a:avLst/>
          </a:prstGeom>
          <a:noFill/>
        </p:spPr>
        <p:txBody>
          <a:bodyPr wrap="square" rtlCol="0">
            <a:spAutoFit/>
          </a:bodyPr>
          <a:lstStyle/>
          <a:p>
            <a:r>
              <a:rPr lang="en-NZ" sz="1400" b="1" dirty="0" smtClean="0"/>
              <a:t>April 2017</a:t>
            </a:r>
          </a:p>
          <a:p>
            <a:r>
              <a:rPr lang="en-NZ" sz="1400" dirty="0" smtClean="0"/>
              <a:t>James sells house to Mark for $1 million</a:t>
            </a:r>
            <a:endParaRPr lang="en-NZ" sz="1400" dirty="0"/>
          </a:p>
        </p:txBody>
      </p:sp>
      <p:pic>
        <p:nvPicPr>
          <p:cNvPr id="14" name="Picture 3" descr="C:\Users\17mesi\AppData\Local\Microsoft\Windows\Temporary Internet Files\Content.IE5\1D3794JD\11949855741697952186small_house_01.svg.med[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22629" y="2148710"/>
            <a:ext cx="1551382" cy="196906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7" descr="C:\Users\17mesi\AppData\Local\Microsoft\Windows\Temporary Internet Files\Content.IE5\1D3794JD\maukiethevirtualcat1[1].jpg"/>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ackgroundRemoval t="11765" b="100000" l="10000" r="90000">
                        <a14:foregroundMark x1="40000" y1="72059" x2="40000" y2="72059"/>
                        <a14:foregroundMark x1="37143" y1="70588" x2="40000" y2="75000"/>
                        <a14:foregroundMark x1="28571" y1="98529" x2="28571" y2="98529"/>
                        <a14:foregroundMark x1="41429" y1="100000" x2="41429" y2="100000"/>
                        <a14:foregroundMark x1="41429" y1="100000" x2="41429" y2="100000"/>
                        <a14:foregroundMark x1="41429" y1="100000" x2="41429" y2="100000"/>
                        <a14:foregroundMark x1="22857" y1="98529" x2="22857" y2="98529"/>
                      </a14:backgroundRemoval>
                    </a14:imgEffect>
                  </a14:imgLayer>
                </a14:imgProps>
              </a:ext>
              <a:ext uri="{28A0092B-C50C-407E-A947-70E740481C1C}">
                <a14:useLocalDpi xmlns:a14="http://schemas.microsoft.com/office/drawing/2010/main" val="0"/>
              </a:ext>
            </a:extLst>
          </a:blip>
          <a:srcRect/>
          <a:stretch/>
        </p:blipFill>
        <p:spPr bwMode="auto">
          <a:xfrm>
            <a:off x="8498319" y="3599019"/>
            <a:ext cx="455181" cy="441602"/>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4775652" y="5187434"/>
            <a:ext cx="4854698" cy="1200329"/>
          </a:xfrm>
          <a:prstGeom prst="rect">
            <a:avLst/>
          </a:prstGeom>
          <a:noFill/>
          <a:ln>
            <a:solidFill>
              <a:schemeClr val="tx1"/>
            </a:solidFill>
          </a:ln>
        </p:spPr>
        <p:txBody>
          <a:bodyPr wrap="square" rtlCol="0">
            <a:spAutoFit/>
          </a:bodyPr>
          <a:lstStyle/>
          <a:p>
            <a:pPr algn="ctr"/>
            <a:r>
              <a:rPr lang="en-NZ" b="1" dirty="0" smtClean="0"/>
              <a:t>Amount of RLWT to be withheld: $82,500</a:t>
            </a:r>
          </a:p>
          <a:p>
            <a:pPr algn="ctr"/>
            <a:r>
              <a:rPr lang="en-NZ" dirty="0" smtClean="0"/>
              <a:t>Mark pays $1 million</a:t>
            </a:r>
          </a:p>
          <a:p>
            <a:pPr algn="ctr"/>
            <a:r>
              <a:rPr lang="en-NZ" dirty="0" smtClean="0"/>
              <a:t>James receives  $917,500 after withholding</a:t>
            </a:r>
            <a:endParaRPr lang="en-NZ" dirty="0"/>
          </a:p>
        </p:txBody>
      </p:sp>
      <p:sp>
        <p:nvSpPr>
          <p:cNvPr id="3" name="Slide Number Placeholder 2"/>
          <p:cNvSpPr>
            <a:spLocks noGrp="1"/>
          </p:cNvSpPr>
          <p:nvPr>
            <p:ph type="sldNum" sz="quarter" idx="12"/>
          </p:nvPr>
        </p:nvSpPr>
        <p:spPr/>
        <p:txBody>
          <a:bodyPr/>
          <a:lstStyle/>
          <a:p>
            <a:fld id="{4BA992B9-F08F-46AF-B90D-0A9E03DEC776}" type="slidenum">
              <a:rPr lang="en-NZ" smtClean="0"/>
              <a:t>13</a:t>
            </a:fld>
            <a:endParaRPr lang="en-NZ" dirty="0"/>
          </a:p>
        </p:txBody>
      </p:sp>
      <p:pic>
        <p:nvPicPr>
          <p:cNvPr id="13" name="Picture 8" descr="C:\Users\17mesi\AppData\Local\Microsoft\Windows\Temporary Internet Files\Content.IE5\1D3794JD\person-304950_640[1].png"/>
          <p:cNvPicPr>
            <a:picLocks noChangeAspect="1" noChangeArrowheads="1"/>
          </p:cNvPicPr>
          <p:nvPr/>
        </p:nvPicPr>
        <p:blipFill>
          <a:blip r:embed="rId5"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232935" y="3302049"/>
            <a:ext cx="422363" cy="7657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94140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NZ" dirty="0" smtClean="0"/>
              <a:t>Who should be the withholding agent?</a:t>
            </a:r>
            <a:endParaRPr lang="en-NZ" dirty="0"/>
          </a:p>
        </p:txBody>
      </p:sp>
      <p:sp>
        <p:nvSpPr>
          <p:cNvPr id="8" name="Text Placeholder 7"/>
          <p:cNvSpPr>
            <a:spLocks noGrp="1"/>
          </p:cNvSpPr>
          <p:nvPr>
            <p:ph type="body" sz="quarter" idx="16"/>
          </p:nvPr>
        </p:nvSpPr>
        <p:spPr>
          <a:xfrm>
            <a:off x="5754624" y="1056480"/>
            <a:ext cx="3938016" cy="4966367"/>
          </a:xfrm>
        </p:spPr>
        <p:txBody>
          <a:bodyPr>
            <a:normAutofit fontScale="92500" lnSpcReduction="20000"/>
          </a:bodyPr>
          <a:lstStyle/>
          <a:p>
            <a:r>
              <a:rPr lang="en-NZ" dirty="0" smtClean="0"/>
              <a:t>In most circumstances, the buyer and seller will be using the services of a conveyancer or solicitor.</a:t>
            </a:r>
          </a:p>
          <a:p>
            <a:r>
              <a:rPr lang="en-NZ" dirty="0" smtClean="0"/>
              <a:t>The issues paper sets out 2 options:</a:t>
            </a:r>
          </a:p>
          <a:p>
            <a:pPr marL="342900" indent="-342900">
              <a:buAutoNum type="arabicPeriod"/>
            </a:pPr>
            <a:r>
              <a:rPr lang="en-NZ" dirty="0" smtClean="0"/>
              <a:t>Primary obligation on the </a:t>
            </a:r>
            <a:r>
              <a:rPr lang="en-NZ" b="1" dirty="0" smtClean="0"/>
              <a:t>buyer’s</a:t>
            </a:r>
            <a:r>
              <a:rPr lang="en-NZ" dirty="0" smtClean="0"/>
              <a:t> conveyancing agent (with a secondary obligation on the seller’s conveyancing agent)</a:t>
            </a:r>
          </a:p>
          <a:p>
            <a:pPr marL="342900" indent="-342900">
              <a:buAutoNum type="arabicPeriod"/>
            </a:pPr>
            <a:r>
              <a:rPr lang="en-NZ" dirty="0" smtClean="0"/>
              <a:t>Sole obligation on the </a:t>
            </a:r>
            <a:r>
              <a:rPr lang="en-NZ" b="1" dirty="0" smtClean="0"/>
              <a:t>seller’s</a:t>
            </a:r>
            <a:r>
              <a:rPr lang="en-NZ" dirty="0" smtClean="0"/>
              <a:t> conveyancing agent</a:t>
            </a:r>
          </a:p>
          <a:p>
            <a:r>
              <a:rPr lang="en-NZ" dirty="0"/>
              <a:t>Where there is no conveyancer or solicitor involved in the property transaction, the obligation should be on the </a:t>
            </a:r>
            <a:r>
              <a:rPr lang="en-NZ" dirty="0" smtClean="0"/>
              <a:t>buyer.</a:t>
            </a:r>
            <a:endParaRPr lang="en-NZ" dirty="0"/>
          </a:p>
          <a:p>
            <a:r>
              <a:rPr lang="en-NZ" dirty="0" smtClean="0"/>
              <a:t/>
            </a:r>
            <a:br>
              <a:rPr lang="en-NZ" dirty="0" smtClean="0"/>
            </a:br>
            <a:r>
              <a:rPr lang="en-NZ" dirty="0" smtClean="0"/>
              <a:t>The issues paper requests submitters’ feedback on which approach they prefer and any practical considerations.</a:t>
            </a:r>
          </a:p>
        </p:txBody>
      </p:sp>
      <p:sp>
        <p:nvSpPr>
          <p:cNvPr id="9" name="Content Placeholder 3"/>
          <p:cNvSpPr txBox="1">
            <a:spLocks/>
          </p:cNvSpPr>
          <p:nvPr/>
        </p:nvSpPr>
        <p:spPr>
          <a:xfrm>
            <a:off x="806676" y="4583875"/>
            <a:ext cx="4489224" cy="1918525"/>
          </a:xfrm>
          <a:prstGeom prst="rect">
            <a:avLst/>
          </a:prstGeom>
        </p:spPr>
        <p:txBody>
          <a:bodyPr>
            <a:normAutofit/>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L="0" indent="0">
              <a:buClr>
                <a:srgbClr val="00C6BB"/>
              </a:buClr>
              <a:buFont typeface="Wingdings 2" charset="2"/>
              <a:buNone/>
            </a:pPr>
            <a:r>
              <a:rPr lang="en-NZ" sz="3000" b="1" dirty="0" smtClean="0">
                <a:solidFill>
                  <a:schemeClr val="accent4">
                    <a:lumMod val="75000"/>
                  </a:schemeClr>
                </a:solidFill>
              </a:rPr>
              <a:t>The buyer’s or seller’s conveyancer/solicitor?</a:t>
            </a:r>
            <a:endParaRPr lang="en-NZ" dirty="0">
              <a:solidFill>
                <a:schemeClr val="accent4">
                  <a:lumMod val="75000"/>
                </a:schemeClr>
              </a:solidFill>
            </a:endParaRPr>
          </a:p>
        </p:txBody>
      </p:sp>
      <p:sp>
        <p:nvSpPr>
          <p:cNvPr id="3" name="Rounded Rectangle 2"/>
          <p:cNvSpPr/>
          <p:nvPr/>
        </p:nvSpPr>
        <p:spPr>
          <a:xfrm>
            <a:off x="4584192" y="1157651"/>
            <a:ext cx="999744" cy="960709"/>
          </a:xfrm>
          <a:prstGeom prst="roundRect">
            <a:avLst/>
          </a:prstGeom>
          <a:solidFill>
            <a:schemeClr val="accent1">
              <a:lumMod val="20000"/>
              <a:lumOff val="80000"/>
            </a:schemeClr>
          </a:solidFill>
          <a:ln>
            <a:solidFill>
              <a:schemeClr val="bg1">
                <a:lumMod val="50000"/>
                <a:lumOff val="50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NZ"/>
          </a:p>
        </p:txBody>
      </p:sp>
      <p:pic>
        <p:nvPicPr>
          <p:cNvPr id="5" name="Picture 2" descr="C:\Users\17mesi\AppData\Local\Microsoft\Windows\Temporary Internet Files\Content.IE5\1D3794JD\person-311292_640[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7072" y="1224817"/>
            <a:ext cx="633984" cy="826375"/>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4BA992B9-F08F-46AF-B90D-0A9E03DEC776}" type="slidenum">
              <a:rPr lang="en-NZ" smtClean="0"/>
              <a:t>14</a:t>
            </a:fld>
            <a:endParaRPr lang="en-NZ"/>
          </a:p>
        </p:txBody>
      </p:sp>
    </p:spTree>
    <p:extLst>
      <p:ext uri="{BB962C8B-B14F-4D97-AF65-F5344CB8AC3E}">
        <p14:creationId xmlns:p14="http://schemas.microsoft.com/office/powerpoint/2010/main" val="8947283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94625" y="777388"/>
            <a:ext cx="8589748" cy="970450"/>
          </a:xfrm>
        </p:spPr>
        <p:txBody>
          <a:bodyPr/>
          <a:lstStyle/>
          <a:p>
            <a:r>
              <a:rPr lang="en-NZ" dirty="0" smtClean="0"/>
              <a:t>Why not the buyer themselves?</a:t>
            </a:r>
            <a:endParaRPr lang="en-NZ" dirty="0"/>
          </a:p>
        </p:txBody>
      </p:sp>
      <p:sp>
        <p:nvSpPr>
          <p:cNvPr id="7" name="Content Placeholder 6"/>
          <p:cNvSpPr>
            <a:spLocks noGrp="1"/>
          </p:cNvSpPr>
          <p:nvPr>
            <p:ph idx="1"/>
          </p:nvPr>
        </p:nvSpPr>
        <p:spPr>
          <a:xfrm>
            <a:off x="665204" y="2222287"/>
            <a:ext cx="8313696" cy="3636511"/>
          </a:xfrm>
        </p:spPr>
        <p:txBody>
          <a:bodyPr>
            <a:normAutofit/>
          </a:bodyPr>
          <a:lstStyle/>
          <a:p>
            <a:r>
              <a:rPr lang="en-NZ" dirty="0" smtClean="0"/>
              <a:t>We think it would increase compliance costs and be administratively burdensome if every single buyer were to register as a withholding agent with Inland Revenue</a:t>
            </a:r>
          </a:p>
          <a:p>
            <a:r>
              <a:rPr lang="en-NZ" dirty="0" smtClean="0"/>
              <a:t>However, some countries put the actual obligation on the buyer</a:t>
            </a:r>
          </a:p>
          <a:p>
            <a:pPr lvl="1">
              <a:buFont typeface="Arial" pitchFamily="34" charset="0"/>
              <a:buChar char="•"/>
            </a:pPr>
            <a:r>
              <a:rPr lang="en-NZ" dirty="0" smtClean="0"/>
              <a:t>in the event of a failure to withhold, the tax authority would be able to enforce the obligation on the buyer for the amount that should have been withheld</a:t>
            </a:r>
          </a:p>
          <a:p>
            <a:pPr lvl="1">
              <a:buFont typeface="Arial" pitchFamily="34" charset="0"/>
              <a:buChar char="•"/>
            </a:pPr>
            <a:r>
              <a:rPr lang="en-NZ" dirty="0" smtClean="0"/>
              <a:t>It means that the withholding tax takes precedence over other expenses normally paid out by the seller’s solicitor</a:t>
            </a:r>
          </a:p>
          <a:p>
            <a:r>
              <a:rPr lang="en-NZ" dirty="0" smtClean="0"/>
              <a:t>In reality, most buyers would rely on their solicitors or conveyancers to discharge their withholding obligations</a:t>
            </a:r>
          </a:p>
        </p:txBody>
      </p:sp>
      <p:sp>
        <p:nvSpPr>
          <p:cNvPr id="2" name="Slide Number Placeholder 1"/>
          <p:cNvSpPr>
            <a:spLocks noGrp="1"/>
          </p:cNvSpPr>
          <p:nvPr>
            <p:ph type="sldNum" sz="quarter" idx="12"/>
          </p:nvPr>
        </p:nvSpPr>
        <p:spPr/>
        <p:txBody>
          <a:bodyPr/>
          <a:lstStyle/>
          <a:p>
            <a:fld id="{4BA992B9-F08F-46AF-B90D-0A9E03DEC776}" type="slidenum">
              <a:rPr lang="en-NZ" smtClean="0"/>
              <a:t>15</a:t>
            </a:fld>
            <a:endParaRPr lang="en-NZ"/>
          </a:p>
        </p:txBody>
      </p:sp>
    </p:spTree>
    <p:extLst>
      <p:ext uri="{BB962C8B-B14F-4D97-AF65-F5344CB8AC3E}">
        <p14:creationId xmlns:p14="http://schemas.microsoft.com/office/powerpoint/2010/main" val="27043477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5" name="Picture 7" descr="C:\Program Files\Microsoft Office\MEDIA\CAGCAT10\j0222015.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47364" y="2227638"/>
            <a:ext cx="903767" cy="96720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520252" y="764688"/>
            <a:ext cx="8589748" cy="970450"/>
          </a:xfrm>
        </p:spPr>
        <p:txBody>
          <a:bodyPr/>
          <a:lstStyle/>
          <a:p>
            <a:r>
              <a:rPr lang="en-NZ" dirty="0" smtClean="0"/>
              <a:t>How it might work: buyer’s conveyancing agent</a:t>
            </a:r>
            <a:endParaRPr lang="en-NZ" dirty="0"/>
          </a:p>
        </p:txBody>
      </p:sp>
      <p:pic>
        <p:nvPicPr>
          <p:cNvPr id="34" name="Picture 3" descr="C:\Users\17mesi\AppData\Local\Microsoft\Windows\Temporary Internet Files\Content.IE5\1D3794JD\11949855741697952186small_house_01.svg.med[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6416" y="2193513"/>
            <a:ext cx="1142089" cy="1449574"/>
          </a:xfrm>
          <a:prstGeom prst="rect">
            <a:avLst/>
          </a:prstGeom>
          <a:noFill/>
          <a:extLst>
            <a:ext uri="{909E8E84-426E-40DD-AFC4-6F175D3DCCD1}">
              <a14:hiddenFill xmlns:a14="http://schemas.microsoft.com/office/drawing/2010/main">
                <a:solidFill>
                  <a:srgbClr val="FFFFFF"/>
                </a:solidFill>
              </a14:hiddenFill>
            </a:ext>
          </a:extLst>
        </p:spPr>
      </p:pic>
      <p:sp>
        <p:nvSpPr>
          <p:cNvPr id="35" name="TextBox 34"/>
          <p:cNvSpPr txBox="1"/>
          <p:nvPr/>
        </p:nvSpPr>
        <p:spPr>
          <a:xfrm>
            <a:off x="414695" y="3755894"/>
            <a:ext cx="1597767" cy="954107"/>
          </a:xfrm>
          <a:prstGeom prst="rect">
            <a:avLst/>
          </a:prstGeom>
          <a:noFill/>
        </p:spPr>
        <p:txBody>
          <a:bodyPr wrap="square" rtlCol="0">
            <a:spAutoFit/>
          </a:bodyPr>
          <a:lstStyle/>
          <a:p>
            <a:r>
              <a:rPr lang="en-NZ" sz="1400" dirty="0" smtClean="0"/>
              <a:t>1. James buys house for $750,000 in January 2016</a:t>
            </a:r>
            <a:endParaRPr lang="en-NZ" sz="1400" dirty="0"/>
          </a:p>
        </p:txBody>
      </p:sp>
      <p:pic>
        <p:nvPicPr>
          <p:cNvPr id="2050" name="Picture 2" descr="C:\Users\17mesi\AppData\Local\Microsoft\Windows\Temporary Internet Files\Content.IE5\1D3794JD\medium-Stick-figure-male-2-66.6-11608[1].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1518989" y="3008719"/>
            <a:ext cx="256470" cy="589612"/>
          </a:xfrm>
          <a:prstGeom prst="rect">
            <a:avLst/>
          </a:prstGeom>
          <a:noFill/>
          <a:extLst>
            <a:ext uri="{909E8E84-426E-40DD-AFC4-6F175D3DCCD1}">
              <a14:hiddenFill xmlns:a14="http://schemas.microsoft.com/office/drawing/2010/main">
                <a:solidFill>
                  <a:srgbClr val="FFFFFF"/>
                </a:solidFill>
              </a14:hiddenFill>
            </a:ext>
          </a:extLst>
        </p:spPr>
      </p:pic>
      <p:cxnSp>
        <p:nvCxnSpPr>
          <p:cNvPr id="39" name="Elbow Connector 38"/>
          <p:cNvCxnSpPr/>
          <p:nvPr/>
        </p:nvCxnSpPr>
        <p:spPr>
          <a:xfrm rot="16200000" flipH="1">
            <a:off x="643471" y="4949660"/>
            <a:ext cx="981654" cy="679623"/>
          </a:xfrm>
          <a:prstGeom prst="bentConnector3">
            <a:avLst>
              <a:gd name="adj1" fmla="val 100270"/>
            </a:avLst>
          </a:prstGeom>
          <a:ln w="38100">
            <a:tailEnd type="arrow"/>
          </a:ln>
        </p:spPr>
        <p:style>
          <a:lnRef idx="1">
            <a:schemeClr val="accent1"/>
          </a:lnRef>
          <a:fillRef idx="0">
            <a:schemeClr val="accent1"/>
          </a:fillRef>
          <a:effectRef idx="0">
            <a:schemeClr val="accent1"/>
          </a:effectRef>
          <a:fontRef idx="minor">
            <a:schemeClr val="tx1"/>
          </a:fontRef>
        </p:style>
      </p:cxnSp>
      <p:pic>
        <p:nvPicPr>
          <p:cNvPr id="45" name="Picture 3" descr="C:\Users\17mesi\AppData\Local\Microsoft\Windows\Temporary Internet Files\Content.IE5\1D3794JD\11949855741697952186small_house_01.svg.med[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4573" y="4958417"/>
            <a:ext cx="1142089" cy="1449574"/>
          </a:xfrm>
          <a:prstGeom prst="rect">
            <a:avLst/>
          </a:prstGeom>
          <a:noFill/>
          <a:extLst>
            <a:ext uri="{909E8E84-426E-40DD-AFC4-6F175D3DCCD1}">
              <a14:hiddenFill xmlns:a14="http://schemas.microsoft.com/office/drawing/2010/main">
                <a:solidFill>
                  <a:srgbClr val="FFFFFF"/>
                </a:solidFill>
              </a14:hiddenFill>
            </a:ext>
          </a:extLst>
        </p:spPr>
      </p:pic>
      <p:sp>
        <p:nvSpPr>
          <p:cNvPr id="44" name="TextBox 43"/>
          <p:cNvSpPr txBox="1"/>
          <p:nvPr/>
        </p:nvSpPr>
        <p:spPr>
          <a:xfrm>
            <a:off x="2876895" y="5445688"/>
            <a:ext cx="1651626" cy="1169551"/>
          </a:xfrm>
          <a:prstGeom prst="rect">
            <a:avLst/>
          </a:prstGeom>
          <a:noFill/>
        </p:spPr>
        <p:txBody>
          <a:bodyPr wrap="square" rtlCol="0">
            <a:spAutoFit/>
          </a:bodyPr>
          <a:lstStyle/>
          <a:p>
            <a:r>
              <a:rPr lang="en-NZ" sz="1400" dirty="0" smtClean="0"/>
              <a:t>2. Mark agrees to buy house from James for $1 million in April 2017</a:t>
            </a:r>
            <a:endParaRPr lang="en-NZ" sz="1400" dirty="0"/>
          </a:p>
        </p:txBody>
      </p:sp>
      <p:pic>
        <p:nvPicPr>
          <p:cNvPr id="2054" name="Picture 6" descr="C:\Program Files\Microsoft Office\MEDIA\CAGCAT10\j0222015.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55800" y="2278884"/>
            <a:ext cx="921416" cy="967207"/>
          </a:xfrm>
          <a:prstGeom prst="rect">
            <a:avLst/>
          </a:prstGeom>
          <a:noFill/>
          <a:extLst>
            <a:ext uri="{909E8E84-426E-40DD-AFC4-6F175D3DCCD1}">
              <a14:hiddenFill xmlns:a14="http://schemas.microsoft.com/office/drawing/2010/main">
                <a:solidFill>
                  <a:srgbClr val="FFFFFF"/>
                </a:solidFill>
              </a14:hiddenFill>
            </a:ext>
          </a:extLst>
        </p:spPr>
      </p:pic>
      <p:sp>
        <p:nvSpPr>
          <p:cNvPr id="52" name="Cube 51"/>
          <p:cNvSpPr/>
          <p:nvPr/>
        </p:nvSpPr>
        <p:spPr>
          <a:xfrm>
            <a:off x="2767315" y="2206178"/>
            <a:ext cx="1475664" cy="1017552"/>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NZ" sz="1200" dirty="0" smtClean="0">
                <a:effectLst/>
                <a:ea typeface="Calibri"/>
                <a:cs typeface="Times New Roman"/>
              </a:rPr>
              <a:t>Mark’s conveyancer</a:t>
            </a:r>
            <a:endParaRPr lang="en-NZ" sz="1200" dirty="0">
              <a:effectLst/>
              <a:ea typeface="Calibri"/>
              <a:cs typeface="Times New Roman"/>
            </a:endParaRPr>
          </a:p>
        </p:txBody>
      </p:sp>
      <p:cxnSp>
        <p:nvCxnSpPr>
          <p:cNvPr id="48" name="Straight Arrow Connector 47"/>
          <p:cNvCxnSpPr/>
          <p:nvPr/>
        </p:nvCxnSpPr>
        <p:spPr>
          <a:xfrm flipV="1">
            <a:off x="2280689" y="3238421"/>
            <a:ext cx="0" cy="174783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2298806" y="3311016"/>
            <a:ext cx="1969569" cy="954107"/>
          </a:xfrm>
          <a:prstGeom prst="rect">
            <a:avLst/>
          </a:prstGeom>
          <a:noFill/>
        </p:spPr>
        <p:txBody>
          <a:bodyPr wrap="square" rtlCol="0">
            <a:spAutoFit/>
          </a:bodyPr>
          <a:lstStyle/>
          <a:p>
            <a:r>
              <a:rPr lang="en-NZ" sz="1400" dirty="0" smtClean="0"/>
              <a:t>3. Mark puts $1 million into his </a:t>
            </a:r>
            <a:r>
              <a:rPr lang="en-NZ" sz="1400" dirty="0" err="1" smtClean="0"/>
              <a:t>conveyancer’s</a:t>
            </a:r>
            <a:r>
              <a:rPr lang="en-NZ" sz="1400" dirty="0" smtClean="0"/>
              <a:t> trust account</a:t>
            </a:r>
            <a:endParaRPr lang="en-NZ" sz="1400" dirty="0"/>
          </a:p>
        </p:txBody>
      </p:sp>
      <p:cxnSp>
        <p:nvCxnSpPr>
          <p:cNvPr id="51" name="Straight Arrow Connector 50"/>
          <p:cNvCxnSpPr/>
          <p:nvPr/>
        </p:nvCxnSpPr>
        <p:spPr>
          <a:xfrm flipV="1">
            <a:off x="6780061" y="3303525"/>
            <a:ext cx="1118670" cy="658875"/>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58" name="Cube 57"/>
          <p:cNvSpPr/>
          <p:nvPr/>
        </p:nvSpPr>
        <p:spPr>
          <a:xfrm>
            <a:off x="7962231" y="2193258"/>
            <a:ext cx="1488392" cy="1017552"/>
          </a:xfrm>
          <a:prstGeom prst="cube">
            <a:avLst/>
          </a:prstGeom>
        </p:spPr>
        <p:style>
          <a:lnRef idx="2">
            <a:schemeClr val="accent6">
              <a:shade val="50000"/>
            </a:schemeClr>
          </a:lnRef>
          <a:fillRef idx="1">
            <a:schemeClr val="accent6"/>
          </a:fillRef>
          <a:effectRef idx="0">
            <a:schemeClr val="accent6"/>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NZ" sz="1200" dirty="0" smtClean="0">
                <a:effectLst/>
                <a:ea typeface="Calibri"/>
                <a:cs typeface="Times New Roman"/>
              </a:rPr>
              <a:t>James’ conveyancer</a:t>
            </a:r>
            <a:endParaRPr lang="en-NZ" sz="1200" dirty="0">
              <a:effectLst/>
              <a:ea typeface="Calibri"/>
              <a:cs typeface="Times New Roman"/>
            </a:endParaRPr>
          </a:p>
        </p:txBody>
      </p:sp>
      <p:cxnSp>
        <p:nvCxnSpPr>
          <p:cNvPr id="57" name="Straight Arrow Connector 56"/>
          <p:cNvCxnSpPr/>
          <p:nvPr/>
        </p:nvCxnSpPr>
        <p:spPr>
          <a:xfrm flipH="1">
            <a:off x="4248056" y="2913739"/>
            <a:ext cx="2899308" cy="4561"/>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5140960" y="1929072"/>
            <a:ext cx="2284065" cy="954107"/>
          </a:xfrm>
          <a:prstGeom prst="rect">
            <a:avLst/>
          </a:prstGeom>
          <a:noFill/>
        </p:spPr>
        <p:txBody>
          <a:bodyPr wrap="square" rtlCol="0">
            <a:spAutoFit/>
          </a:bodyPr>
          <a:lstStyle/>
          <a:p>
            <a:r>
              <a:rPr lang="en-NZ" sz="1400" dirty="0" smtClean="0"/>
              <a:t>4. James’ conveyancer provides evidence as to whether  or not James is an offshore person</a:t>
            </a:r>
            <a:endParaRPr lang="en-NZ" sz="1400" dirty="0"/>
          </a:p>
        </p:txBody>
      </p:sp>
      <p:sp>
        <p:nvSpPr>
          <p:cNvPr id="69" name="Rounded Rectangle 68"/>
          <p:cNvSpPr/>
          <p:nvPr/>
        </p:nvSpPr>
        <p:spPr>
          <a:xfrm>
            <a:off x="5296942" y="5565619"/>
            <a:ext cx="1483119" cy="1013447"/>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NZ" sz="1600" dirty="0">
                <a:effectLst/>
                <a:ea typeface="Calibri"/>
                <a:cs typeface="Times New Roman"/>
              </a:rPr>
              <a:t>Inland Revenue</a:t>
            </a:r>
          </a:p>
        </p:txBody>
      </p:sp>
      <p:sp>
        <p:nvSpPr>
          <p:cNvPr id="2049" name="TextBox 2048"/>
          <p:cNvSpPr txBox="1"/>
          <p:nvPr/>
        </p:nvSpPr>
        <p:spPr>
          <a:xfrm>
            <a:off x="7898731" y="3352809"/>
            <a:ext cx="1842169" cy="2893100"/>
          </a:xfrm>
          <a:prstGeom prst="rect">
            <a:avLst/>
          </a:prstGeom>
          <a:noFill/>
        </p:spPr>
        <p:txBody>
          <a:bodyPr wrap="square" rtlCol="0">
            <a:spAutoFit/>
          </a:bodyPr>
          <a:lstStyle/>
          <a:p>
            <a:r>
              <a:rPr lang="en-NZ" sz="1400" u="sng" dirty="0" smtClean="0"/>
              <a:t>James’ conveyancer:</a:t>
            </a:r>
          </a:p>
          <a:p>
            <a:r>
              <a:rPr lang="en-NZ" sz="1400" dirty="0" smtClean="0"/>
              <a:t>8. Checks correct amount of RLWT has been withheld</a:t>
            </a:r>
          </a:p>
          <a:p>
            <a:r>
              <a:rPr lang="en-NZ" sz="1400" dirty="0" smtClean="0"/>
              <a:t>9. Pays relevant expenses (e.g. mortgage and rates)</a:t>
            </a:r>
          </a:p>
          <a:p>
            <a:r>
              <a:rPr lang="en-NZ" sz="1400" dirty="0" smtClean="0"/>
              <a:t>10. Pays net </a:t>
            </a:r>
            <a:r>
              <a:rPr lang="en-NZ" sz="1400" dirty="0"/>
              <a:t>proceeds to James ($917,500 less expenses) </a:t>
            </a:r>
          </a:p>
        </p:txBody>
      </p:sp>
      <p:sp>
        <p:nvSpPr>
          <p:cNvPr id="2066" name="TextBox 2065"/>
          <p:cNvSpPr txBox="1"/>
          <p:nvPr/>
        </p:nvSpPr>
        <p:spPr>
          <a:xfrm>
            <a:off x="4227190" y="3157002"/>
            <a:ext cx="2859409" cy="2246769"/>
          </a:xfrm>
          <a:prstGeom prst="rect">
            <a:avLst/>
          </a:prstGeom>
          <a:noFill/>
        </p:spPr>
        <p:txBody>
          <a:bodyPr wrap="square" rtlCol="0">
            <a:spAutoFit/>
          </a:bodyPr>
          <a:lstStyle/>
          <a:p>
            <a:r>
              <a:rPr lang="en-NZ" sz="1400" u="sng" dirty="0" smtClean="0"/>
              <a:t>Mark’s conveyancer:</a:t>
            </a:r>
          </a:p>
          <a:p>
            <a:pPr marL="342900" indent="-342900">
              <a:buAutoNum type="arabicPeriod" startAt="5"/>
            </a:pPr>
            <a:r>
              <a:rPr lang="en-NZ" sz="1400" dirty="0" smtClean="0"/>
              <a:t>calculates RLWT: $82,500 (see previous example)</a:t>
            </a:r>
          </a:p>
          <a:p>
            <a:pPr marL="342900" indent="-342900">
              <a:buAutoNum type="arabicPeriod" startAt="5"/>
            </a:pPr>
            <a:r>
              <a:rPr lang="en-NZ" sz="1400" dirty="0" smtClean="0"/>
              <a:t>Pays $917,500 to James’ conveyancer</a:t>
            </a:r>
          </a:p>
          <a:p>
            <a:pPr marL="342900" indent="-342900">
              <a:buAutoNum type="arabicPeriod" startAt="5"/>
            </a:pPr>
            <a:r>
              <a:rPr lang="en-NZ" sz="1400" dirty="0" smtClean="0"/>
              <a:t>Pays $82,500 to Inland Revenue</a:t>
            </a:r>
          </a:p>
          <a:p>
            <a:pPr marL="342900" indent="-342900">
              <a:buAutoNum type="arabicPeriod" startAt="5"/>
            </a:pPr>
            <a:endParaRPr lang="en-NZ" sz="1400" dirty="0" smtClean="0"/>
          </a:p>
          <a:p>
            <a:endParaRPr lang="en-NZ" sz="1400" dirty="0" smtClean="0"/>
          </a:p>
          <a:p>
            <a:endParaRPr lang="en-NZ" sz="1400" dirty="0"/>
          </a:p>
        </p:txBody>
      </p:sp>
      <p:cxnSp>
        <p:nvCxnSpPr>
          <p:cNvPr id="2070" name="Straight Arrow Connector 2069"/>
          <p:cNvCxnSpPr/>
          <p:nvPr/>
        </p:nvCxnSpPr>
        <p:spPr>
          <a:xfrm>
            <a:off x="6038501" y="4634624"/>
            <a:ext cx="1" cy="87398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pic>
        <p:nvPicPr>
          <p:cNvPr id="25" name="Picture 2" descr="C:\Users\17mesi\AppData\Local\Microsoft\Windows\Temporary Internet Files\Content.IE5\1D3794JD\medium-Stick-figure-male-2-66.6-11608[1].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2494386" y="5805679"/>
            <a:ext cx="256470" cy="589612"/>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7" descr="C:\Users\17mesi\AppData\Local\Microsoft\Windows\Temporary Internet Files\Content.IE5\1D3794JD\maukiethevirtualcat1[1].jpg"/>
          <p:cNvPicPr>
            <a:picLocks noChangeAspect="1" noChangeArrowheads="1"/>
          </p:cNvPicPr>
          <p:nvPr/>
        </p:nvPicPr>
        <p:blipFill rotWithShape="1">
          <a:blip r:embed="rId6" cstate="print">
            <a:extLst>
              <a:ext uri="{BEBA8EAE-BF5A-486C-A8C5-ECC9F3942E4B}">
                <a14:imgProps xmlns:a14="http://schemas.microsoft.com/office/drawing/2010/main">
                  <a14:imgLayer r:embed="rId7">
                    <a14:imgEffect>
                      <a14:backgroundRemoval t="11765" b="100000" l="10000" r="90000">
                        <a14:foregroundMark x1="40000" y1="72059" x2="40000" y2="72059"/>
                        <a14:foregroundMark x1="37143" y1="70588" x2="40000" y2="75000"/>
                        <a14:foregroundMark x1="28571" y1="98529" x2="28571" y2="98529"/>
                        <a14:foregroundMark x1="41429" y1="100000" x2="41429" y2="100000"/>
                        <a14:foregroundMark x1="41429" y1="100000" x2="41429" y2="100000"/>
                        <a14:foregroundMark x1="41429" y1="100000" x2="41429" y2="100000"/>
                        <a14:foregroundMark x1="22857" y1="98529" x2="22857" y2="98529"/>
                      </a14:backgroundRemoval>
                    </a14:imgEffect>
                  </a14:imgLayer>
                </a14:imgProps>
              </a:ext>
              <a:ext uri="{28A0092B-C50C-407E-A947-70E740481C1C}">
                <a14:useLocalDpi xmlns:a14="http://schemas.microsoft.com/office/drawing/2010/main" val="0"/>
              </a:ext>
            </a:extLst>
          </a:blip>
          <a:srcRect/>
          <a:stretch/>
        </p:blipFill>
        <p:spPr bwMode="auto">
          <a:xfrm>
            <a:off x="1995617" y="6062385"/>
            <a:ext cx="292018" cy="283307"/>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4BA992B9-F08F-46AF-B90D-0A9E03DEC776}" type="slidenum">
              <a:rPr lang="en-NZ" smtClean="0"/>
              <a:t>16</a:t>
            </a:fld>
            <a:endParaRPr lang="en-NZ"/>
          </a:p>
        </p:txBody>
      </p:sp>
    </p:spTree>
    <p:extLst>
      <p:ext uri="{BB962C8B-B14F-4D97-AF65-F5344CB8AC3E}">
        <p14:creationId xmlns:p14="http://schemas.microsoft.com/office/powerpoint/2010/main" val="34892569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40930" y="713888"/>
            <a:ext cx="8589748" cy="970450"/>
          </a:xfrm>
        </p:spPr>
        <p:txBody>
          <a:bodyPr/>
          <a:lstStyle/>
          <a:p>
            <a:r>
              <a:rPr lang="en-NZ" dirty="0" smtClean="0"/>
              <a:t>How it might work: seller’s conveyancing agent</a:t>
            </a:r>
            <a:endParaRPr lang="en-NZ" dirty="0"/>
          </a:p>
        </p:txBody>
      </p:sp>
      <p:pic>
        <p:nvPicPr>
          <p:cNvPr id="9" name="Picture 7" descr="C:\Program Files\Microsoft Office\MEDIA\CAGCAT10\j0222015.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82342" y="2142485"/>
            <a:ext cx="1017404" cy="103892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3" descr="C:\Users\17mesi\AppData\Local\Microsoft\Windows\Temporary Internet Files\Content.IE5\1D3794JD\11949855741697952186small_house_01.svg.med[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6416" y="2193513"/>
            <a:ext cx="1142089" cy="1449574"/>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a:xfrm>
            <a:off x="431092" y="3720643"/>
            <a:ext cx="1597767" cy="954107"/>
          </a:xfrm>
          <a:prstGeom prst="rect">
            <a:avLst/>
          </a:prstGeom>
          <a:noFill/>
        </p:spPr>
        <p:txBody>
          <a:bodyPr wrap="square" rtlCol="0">
            <a:spAutoFit/>
          </a:bodyPr>
          <a:lstStyle/>
          <a:p>
            <a:r>
              <a:rPr lang="en-NZ" sz="1400" dirty="0" smtClean="0"/>
              <a:t>1. James buys house for $750,000 in January 2016</a:t>
            </a:r>
            <a:endParaRPr lang="en-NZ" sz="1400" dirty="0"/>
          </a:p>
        </p:txBody>
      </p:sp>
      <p:cxnSp>
        <p:nvCxnSpPr>
          <p:cNvPr id="13" name="Elbow Connector 12"/>
          <p:cNvCxnSpPr/>
          <p:nvPr/>
        </p:nvCxnSpPr>
        <p:spPr>
          <a:xfrm rot="16200000" flipH="1">
            <a:off x="643471" y="4949660"/>
            <a:ext cx="981654" cy="679623"/>
          </a:xfrm>
          <a:prstGeom prst="bentConnector3">
            <a:avLst>
              <a:gd name="adj1" fmla="val 100270"/>
            </a:avLst>
          </a:prstGeom>
          <a:ln w="38100">
            <a:tailEnd type="arrow"/>
          </a:ln>
        </p:spPr>
        <p:style>
          <a:lnRef idx="1">
            <a:schemeClr val="accent1"/>
          </a:lnRef>
          <a:fillRef idx="0">
            <a:schemeClr val="accent1"/>
          </a:fillRef>
          <a:effectRef idx="0">
            <a:schemeClr val="accent1"/>
          </a:effectRef>
          <a:fontRef idx="minor">
            <a:schemeClr val="tx1"/>
          </a:fontRef>
        </p:style>
      </p:cxnSp>
      <p:pic>
        <p:nvPicPr>
          <p:cNvPr id="14" name="Picture 3" descr="C:\Users\17mesi\AppData\Local\Microsoft\Windows\Temporary Internet Files\Content.IE5\1D3794JD\11949855741697952186small_house_01.svg.med[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4573" y="4958417"/>
            <a:ext cx="1142089" cy="1449574"/>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2883453" y="5567168"/>
            <a:ext cx="1651626" cy="1169551"/>
          </a:xfrm>
          <a:prstGeom prst="rect">
            <a:avLst/>
          </a:prstGeom>
          <a:noFill/>
        </p:spPr>
        <p:txBody>
          <a:bodyPr wrap="square" rtlCol="0">
            <a:spAutoFit/>
          </a:bodyPr>
          <a:lstStyle/>
          <a:p>
            <a:r>
              <a:rPr lang="en-NZ" sz="1400" dirty="0" smtClean="0"/>
              <a:t>2. Mark agrees to buy house from James for $1 million in April 2017</a:t>
            </a:r>
            <a:endParaRPr lang="en-NZ" sz="1400" dirty="0"/>
          </a:p>
        </p:txBody>
      </p:sp>
      <p:pic>
        <p:nvPicPr>
          <p:cNvPr id="17" name="Picture 6" descr="C:\Program Files\Microsoft Office\MEDIA\CAGCAT10\j0222015.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53396" y="2193513"/>
            <a:ext cx="1015920" cy="1009529"/>
          </a:xfrm>
          <a:prstGeom prst="rect">
            <a:avLst/>
          </a:prstGeom>
          <a:noFill/>
          <a:extLst>
            <a:ext uri="{909E8E84-426E-40DD-AFC4-6F175D3DCCD1}">
              <a14:hiddenFill xmlns:a14="http://schemas.microsoft.com/office/drawing/2010/main">
                <a:solidFill>
                  <a:srgbClr val="FFFFFF"/>
                </a:solidFill>
              </a14:hiddenFill>
            </a:ext>
          </a:extLst>
        </p:spPr>
      </p:pic>
      <p:sp>
        <p:nvSpPr>
          <p:cNvPr id="18" name="Cube 17"/>
          <p:cNvSpPr/>
          <p:nvPr/>
        </p:nvSpPr>
        <p:spPr>
          <a:xfrm>
            <a:off x="3059414" y="2206178"/>
            <a:ext cx="1514265" cy="1017552"/>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NZ" sz="1200" dirty="0" smtClean="0">
                <a:effectLst/>
                <a:ea typeface="Calibri"/>
                <a:cs typeface="Times New Roman"/>
              </a:rPr>
              <a:t>Mark’s conveyancer</a:t>
            </a:r>
            <a:endParaRPr lang="en-NZ" sz="1200" dirty="0">
              <a:effectLst/>
              <a:ea typeface="Calibri"/>
              <a:cs typeface="Times New Roman"/>
            </a:endParaRPr>
          </a:p>
        </p:txBody>
      </p:sp>
      <p:cxnSp>
        <p:nvCxnSpPr>
          <p:cNvPr id="19" name="Straight Arrow Connector 18"/>
          <p:cNvCxnSpPr/>
          <p:nvPr/>
        </p:nvCxnSpPr>
        <p:spPr>
          <a:xfrm flipV="1">
            <a:off x="2372628" y="3323779"/>
            <a:ext cx="0" cy="174783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2456286" y="3311016"/>
            <a:ext cx="1969569" cy="954107"/>
          </a:xfrm>
          <a:prstGeom prst="rect">
            <a:avLst/>
          </a:prstGeom>
          <a:noFill/>
        </p:spPr>
        <p:txBody>
          <a:bodyPr wrap="square" rtlCol="0">
            <a:spAutoFit/>
          </a:bodyPr>
          <a:lstStyle/>
          <a:p>
            <a:r>
              <a:rPr lang="en-NZ" sz="1400" dirty="0" smtClean="0"/>
              <a:t>3. Mark puts $1 million into his conveyancer’s trust account</a:t>
            </a:r>
            <a:endParaRPr lang="en-NZ" sz="1400" dirty="0"/>
          </a:p>
        </p:txBody>
      </p:sp>
      <p:cxnSp>
        <p:nvCxnSpPr>
          <p:cNvPr id="21" name="Straight Arrow Connector 20"/>
          <p:cNvCxnSpPr/>
          <p:nvPr/>
        </p:nvCxnSpPr>
        <p:spPr>
          <a:xfrm>
            <a:off x="4675593" y="3036719"/>
            <a:ext cx="2311375"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2" name="Cube 21"/>
          <p:cNvSpPr/>
          <p:nvPr/>
        </p:nvSpPr>
        <p:spPr>
          <a:xfrm>
            <a:off x="7686108" y="2142485"/>
            <a:ext cx="1611312" cy="1017552"/>
          </a:xfrm>
          <a:prstGeom prst="cube">
            <a:avLst/>
          </a:prstGeom>
        </p:spPr>
        <p:style>
          <a:lnRef idx="2">
            <a:schemeClr val="accent6">
              <a:shade val="50000"/>
            </a:schemeClr>
          </a:lnRef>
          <a:fillRef idx="1">
            <a:schemeClr val="accent6"/>
          </a:fillRef>
          <a:effectRef idx="0">
            <a:schemeClr val="accent6"/>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NZ" sz="1200" dirty="0" smtClean="0">
                <a:effectLst/>
                <a:ea typeface="Calibri"/>
                <a:cs typeface="Times New Roman"/>
              </a:rPr>
              <a:t>James’ conveyancer</a:t>
            </a:r>
            <a:endParaRPr lang="en-NZ" sz="1200" dirty="0">
              <a:effectLst/>
              <a:ea typeface="Calibri"/>
              <a:cs typeface="Times New Roman"/>
            </a:endParaRPr>
          </a:p>
        </p:txBody>
      </p:sp>
      <p:sp>
        <p:nvSpPr>
          <p:cNvPr id="24" name="TextBox 23"/>
          <p:cNvSpPr txBox="1"/>
          <p:nvPr/>
        </p:nvSpPr>
        <p:spPr>
          <a:xfrm>
            <a:off x="4726949" y="2119639"/>
            <a:ext cx="2208662" cy="738664"/>
          </a:xfrm>
          <a:prstGeom prst="rect">
            <a:avLst/>
          </a:prstGeom>
          <a:noFill/>
        </p:spPr>
        <p:txBody>
          <a:bodyPr wrap="square" rtlCol="0">
            <a:spAutoFit/>
          </a:bodyPr>
          <a:lstStyle/>
          <a:p>
            <a:r>
              <a:rPr lang="en-NZ" sz="1400" dirty="0" smtClean="0"/>
              <a:t>4. Mark’s conveyancer transfers $1 million to James’ conveyancer</a:t>
            </a:r>
            <a:endParaRPr lang="en-NZ" sz="1400" dirty="0"/>
          </a:p>
        </p:txBody>
      </p:sp>
      <p:sp>
        <p:nvSpPr>
          <p:cNvPr id="25" name="Rounded Rectangle 24"/>
          <p:cNvSpPr/>
          <p:nvPr/>
        </p:nvSpPr>
        <p:spPr>
          <a:xfrm>
            <a:off x="4493914" y="4586130"/>
            <a:ext cx="1483119" cy="1013447"/>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NZ" sz="1600" dirty="0">
                <a:effectLst/>
                <a:ea typeface="Calibri"/>
                <a:cs typeface="Times New Roman"/>
              </a:rPr>
              <a:t>Inland Revenue</a:t>
            </a:r>
          </a:p>
        </p:txBody>
      </p:sp>
      <p:pic>
        <p:nvPicPr>
          <p:cNvPr id="26" name="Picture 2" descr="C:\Users\17mesi\AppData\Local\Microsoft\Windows\Temporary Internet Files\Content.IE5\1D3794JD\medium-Stick-figure-male-2-66.6-11608[1].g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9115811" y="5070010"/>
            <a:ext cx="498086" cy="991685"/>
          </a:xfrm>
          <a:prstGeom prst="rect">
            <a:avLst/>
          </a:prstGeom>
          <a:noFill/>
          <a:extLst>
            <a:ext uri="{909E8E84-426E-40DD-AFC4-6F175D3DCCD1}">
              <a14:hiddenFill xmlns:a14="http://schemas.microsoft.com/office/drawing/2010/main">
                <a:solidFill>
                  <a:srgbClr val="FFFFFF"/>
                </a:solidFill>
              </a14:hiddenFill>
            </a:ext>
          </a:extLst>
        </p:spPr>
      </p:pic>
      <p:cxnSp>
        <p:nvCxnSpPr>
          <p:cNvPr id="27" name="Straight Arrow Connector 26"/>
          <p:cNvCxnSpPr/>
          <p:nvPr/>
        </p:nvCxnSpPr>
        <p:spPr>
          <a:xfrm>
            <a:off x="8763936" y="3247630"/>
            <a:ext cx="533484" cy="1710787"/>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6256403" y="3964900"/>
            <a:ext cx="2859409" cy="3323987"/>
          </a:xfrm>
          <a:prstGeom prst="rect">
            <a:avLst/>
          </a:prstGeom>
          <a:noFill/>
        </p:spPr>
        <p:txBody>
          <a:bodyPr wrap="square" rtlCol="0">
            <a:spAutoFit/>
          </a:bodyPr>
          <a:lstStyle/>
          <a:p>
            <a:r>
              <a:rPr lang="en-NZ" sz="1400" u="sng" dirty="0" smtClean="0"/>
              <a:t>James’ conveyancer:</a:t>
            </a:r>
          </a:p>
          <a:p>
            <a:pPr marL="342900" indent="-342900">
              <a:buAutoNum type="arabicPeriod" startAt="5"/>
            </a:pPr>
            <a:r>
              <a:rPr lang="en-NZ" sz="1400" dirty="0" smtClean="0"/>
              <a:t>Checks whether or not James is an offshore person</a:t>
            </a:r>
          </a:p>
          <a:p>
            <a:pPr marL="342900" indent="-342900">
              <a:buAutoNum type="arabicPeriod" startAt="5"/>
            </a:pPr>
            <a:r>
              <a:rPr lang="en-NZ" sz="1400" dirty="0" smtClean="0"/>
              <a:t>Calculates RLWT: $82,500 (see previous example)</a:t>
            </a:r>
          </a:p>
          <a:p>
            <a:pPr marL="342900" indent="-342900">
              <a:buAutoNum type="arabicPeriod" startAt="5"/>
            </a:pPr>
            <a:r>
              <a:rPr lang="en-NZ" sz="1400" dirty="0" smtClean="0"/>
              <a:t>Pays $82,500 to Inland Revenue</a:t>
            </a:r>
          </a:p>
          <a:p>
            <a:pPr marL="342900" indent="-342900">
              <a:buAutoNum type="arabicPeriod" startAt="5"/>
            </a:pPr>
            <a:r>
              <a:rPr lang="en-NZ" sz="1400" dirty="0" smtClean="0"/>
              <a:t>Pays other relevant expenses (e.g. mortgage and rates)</a:t>
            </a:r>
          </a:p>
          <a:p>
            <a:pPr marL="342900" indent="-342900">
              <a:buAutoNum type="arabicPeriod" startAt="5"/>
            </a:pPr>
            <a:r>
              <a:rPr lang="en-NZ" sz="1400" dirty="0" smtClean="0"/>
              <a:t>Pays net proceeds to James</a:t>
            </a:r>
          </a:p>
          <a:p>
            <a:endParaRPr lang="en-NZ" sz="1400" dirty="0" smtClean="0"/>
          </a:p>
          <a:p>
            <a:endParaRPr lang="en-NZ" sz="1400" dirty="0"/>
          </a:p>
        </p:txBody>
      </p:sp>
      <p:cxnSp>
        <p:nvCxnSpPr>
          <p:cNvPr id="30" name="Straight Arrow Connector 29"/>
          <p:cNvCxnSpPr/>
          <p:nvPr/>
        </p:nvCxnSpPr>
        <p:spPr>
          <a:xfrm flipH="1">
            <a:off x="5358287" y="3247631"/>
            <a:ext cx="2323405" cy="1228561"/>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pic>
        <p:nvPicPr>
          <p:cNvPr id="23" name="Picture 2" descr="C:\Users\17mesi\AppData\Local\Microsoft\Windows\Temporary Internet Files\Content.IE5\1D3794JD\medium-Stick-figure-male-2-66.6-11608[1].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1518989" y="3008719"/>
            <a:ext cx="256470" cy="589612"/>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 descr="C:\Users\17mesi\AppData\Local\Microsoft\Windows\Temporary Internet Files\Content.IE5\1D3794JD\medium-Stick-figure-male-2-66.6-11608[1].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2456286" y="5818379"/>
            <a:ext cx="256470" cy="589612"/>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7" descr="C:\Users\17mesi\AppData\Local\Microsoft\Windows\Temporary Internet Files\Content.IE5\1D3794JD\maukiethevirtualcat1[1].jpg"/>
          <p:cNvPicPr>
            <a:picLocks noChangeAspect="1" noChangeArrowheads="1"/>
          </p:cNvPicPr>
          <p:nvPr/>
        </p:nvPicPr>
        <p:blipFill rotWithShape="1">
          <a:blip r:embed="rId6" cstate="print">
            <a:extLst>
              <a:ext uri="{BEBA8EAE-BF5A-486C-A8C5-ECC9F3942E4B}">
                <a14:imgProps xmlns:a14="http://schemas.microsoft.com/office/drawing/2010/main">
                  <a14:imgLayer r:embed="rId7">
                    <a14:imgEffect>
                      <a14:backgroundRemoval t="11765" b="100000" l="10000" r="90000">
                        <a14:foregroundMark x1="40000" y1="72059" x2="40000" y2="72059"/>
                        <a14:foregroundMark x1="37143" y1="70588" x2="40000" y2="75000"/>
                        <a14:foregroundMark x1="28571" y1="98529" x2="28571" y2="98529"/>
                        <a14:foregroundMark x1="41429" y1="100000" x2="41429" y2="100000"/>
                        <a14:foregroundMark x1="41429" y1="100000" x2="41429" y2="100000"/>
                        <a14:foregroundMark x1="41429" y1="100000" x2="41429" y2="100000"/>
                        <a14:foregroundMark x1="22857" y1="98529" x2="22857" y2="98529"/>
                      </a14:backgroundRemoval>
                    </a14:imgEffect>
                  </a14:imgLayer>
                </a14:imgProps>
              </a:ext>
              <a:ext uri="{28A0092B-C50C-407E-A947-70E740481C1C}">
                <a14:useLocalDpi xmlns:a14="http://schemas.microsoft.com/office/drawing/2010/main" val="0"/>
              </a:ext>
            </a:extLst>
          </a:blip>
          <a:srcRect/>
          <a:stretch/>
        </p:blipFill>
        <p:spPr bwMode="auto">
          <a:xfrm>
            <a:off x="1995616" y="5969767"/>
            <a:ext cx="377011" cy="365765"/>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4BA992B9-F08F-46AF-B90D-0A9E03DEC776}" type="slidenum">
              <a:rPr lang="en-NZ" smtClean="0"/>
              <a:t>17</a:t>
            </a:fld>
            <a:endParaRPr lang="en-NZ"/>
          </a:p>
        </p:txBody>
      </p:sp>
    </p:spTree>
    <p:extLst>
      <p:ext uri="{BB962C8B-B14F-4D97-AF65-F5344CB8AC3E}">
        <p14:creationId xmlns:p14="http://schemas.microsoft.com/office/powerpoint/2010/main" val="31025851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70825" y="726588"/>
            <a:ext cx="8589748" cy="970450"/>
          </a:xfrm>
        </p:spPr>
        <p:txBody>
          <a:bodyPr/>
          <a:lstStyle/>
          <a:p>
            <a:r>
              <a:rPr lang="en-NZ" dirty="0" smtClean="0"/>
              <a:t>Advantages of each approach</a:t>
            </a:r>
            <a:endParaRPr lang="en-NZ" dirty="0"/>
          </a:p>
        </p:txBody>
      </p:sp>
      <p:sp>
        <p:nvSpPr>
          <p:cNvPr id="6" name="Text Placeholder 5"/>
          <p:cNvSpPr>
            <a:spLocks noGrp="1"/>
          </p:cNvSpPr>
          <p:nvPr>
            <p:ph type="body" idx="1"/>
          </p:nvPr>
        </p:nvSpPr>
        <p:spPr/>
        <p:txBody>
          <a:bodyPr/>
          <a:lstStyle/>
          <a:p>
            <a:r>
              <a:rPr lang="en-NZ" b="1" dirty="0" smtClean="0">
                <a:solidFill>
                  <a:schemeClr val="accent4">
                    <a:lumMod val="75000"/>
                  </a:schemeClr>
                </a:solidFill>
              </a:rPr>
              <a:t>Buyer’s conveyancing agent</a:t>
            </a:r>
            <a:endParaRPr lang="en-NZ" b="1" dirty="0">
              <a:solidFill>
                <a:schemeClr val="accent4">
                  <a:lumMod val="75000"/>
                </a:schemeClr>
              </a:solidFill>
            </a:endParaRPr>
          </a:p>
        </p:txBody>
      </p:sp>
      <p:sp>
        <p:nvSpPr>
          <p:cNvPr id="7" name="Content Placeholder 6"/>
          <p:cNvSpPr>
            <a:spLocks noGrp="1"/>
          </p:cNvSpPr>
          <p:nvPr>
            <p:ph sz="half" idx="2"/>
          </p:nvPr>
        </p:nvSpPr>
        <p:spPr>
          <a:xfrm>
            <a:off x="661967" y="2751139"/>
            <a:ext cx="4216758" cy="3598861"/>
          </a:xfrm>
        </p:spPr>
        <p:txBody>
          <a:bodyPr>
            <a:normAutofit fontScale="85000" lnSpcReduction="20000"/>
          </a:bodyPr>
          <a:lstStyle/>
          <a:p>
            <a:r>
              <a:rPr lang="en-NZ" dirty="0"/>
              <a:t>International norm e.g. US, Canada, Japan (and soon Australia).</a:t>
            </a:r>
          </a:p>
          <a:p>
            <a:r>
              <a:rPr lang="en-NZ" dirty="0"/>
              <a:t>Follows other New Zealand withholding taxes which place withholding liability on the payer (e.g. employers with PAYE, banks with RWT and NRWT).</a:t>
            </a:r>
          </a:p>
          <a:p>
            <a:r>
              <a:rPr lang="en-NZ" dirty="0"/>
              <a:t>More likely for funds to flow through a New Zealand solicitor’s trust account - therefore there are funds in New Zealand from which tax can be withheld.</a:t>
            </a:r>
          </a:p>
          <a:p>
            <a:r>
              <a:rPr lang="en-NZ" dirty="0"/>
              <a:t>There is a “back stop”: if buyer’s </a:t>
            </a:r>
            <a:r>
              <a:rPr lang="en-NZ" dirty="0" smtClean="0"/>
              <a:t>conveyancing agent </a:t>
            </a:r>
            <a:r>
              <a:rPr lang="en-NZ" dirty="0"/>
              <a:t>fails to withhold </a:t>
            </a:r>
            <a:r>
              <a:rPr lang="en-NZ" dirty="0" smtClean="0"/>
              <a:t>correct amount, </a:t>
            </a:r>
            <a:r>
              <a:rPr lang="en-NZ" dirty="0"/>
              <a:t>a secondary liability can be placed on seller’s </a:t>
            </a:r>
            <a:r>
              <a:rPr lang="en-NZ" dirty="0" smtClean="0"/>
              <a:t>conveyancing agent.</a:t>
            </a:r>
            <a:endParaRPr lang="en-NZ" dirty="0"/>
          </a:p>
        </p:txBody>
      </p:sp>
      <p:sp>
        <p:nvSpPr>
          <p:cNvPr id="8" name="Text Placeholder 7"/>
          <p:cNvSpPr>
            <a:spLocks noGrp="1"/>
          </p:cNvSpPr>
          <p:nvPr>
            <p:ph type="body" sz="quarter" idx="3"/>
          </p:nvPr>
        </p:nvSpPr>
        <p:spPr/>
        <p:txBody>
          <a:bodyPr/>
          <a:lstStyle/>
          <a:p>
            <a:r>
              <a:rPr lang="en-NZ" b="1" dirty="0" smtClean="0">
                <a:solidFill>
                  <a:schemeClr val="accent4">
                    <a:lumMod val="75000"/>
                  </a:schemeClr>
                </a:solidFill>
              </a:rPr>
              <a:t>Seller’s conveyancing agent</a:t>
            </a:r>
            <a:endParaRPr lang="en-NZ" b="1" dirty="0">
              <a:solidFill>
                <a:schemeClr val="accent4">
                  <a:lumMod val="75000"/>
                </a:schemeClr>
              </a:solidFill>
            </a:endParaRPr>
          </a:p>
        </p:txBody>
      </p:sp>
      <p:sp>
        <p:nvSpPr>
          <p:cNvPr id="9" name="Content Placeholder 8"/>
          <p:cNvSpPr>
            <a:spLocks noGrp="1"/>
          </p:cNvSpPr>
          <p:nvPr>
            <p:ph sz="quarter" idx="4"/>
          </p:nvPr>
        </p:nvSpPr>
        <p:spPr>
          <a:xfrm>
            <a:off x="5027275" y="2751139"/>
            <a:ext cx="4220599" cy="3446461"/>
          </a:xfrm>
        </p:spPr>
        <p:txBody>
          <a:bodyPr>
            <a:normAutofit/>
          </a:bodyPr>
          <a:lstStyle/>
          <a:p>
            <a:pPr lvl="0"/>
            <a:r>
              <a:rPr lang="en-NZ" sz="1500" dirty="0"/>
              <a:t>Could be seen as being fairer for buyers - the compliance burden and cost are legally borne by the seller (i.e. by the person with the ultimate tax liability).</a:t>
            </a:r>
          </a:p>
          <a:p>
            <a:pPr lvl="0"/>
            <a:r>
              <a:rPr lang="en-NZ" sz="1500" dirty="0"/>
              <a:t>The seller’s conveyancing agent may have more immediate access to information about the seller’s offshore status.</a:t>
            </a:r>
          </a:p>
          <a:p>
            <a:pPr lvl="0"/>
            <a:r>
              <a:rPr lang="en-NZ" sz="1500" dirty="0"/>
              <a:t>The seller’s conveyancing agent deals with other expenses at the time of settlement (e.g. rates</a:t>
            </a:r>
            <a:r>
              <a:rPr lang="en-NZ" sz="1500" dirty="0" smtClean="0"/>
              <a:t>).</a:t>
            </a:r>
            <a:endParaRPr lang="en-NZ" sz="1500" dirty="0"/>
          </a:p>
        </p:txBody>
      </p:sp>
      <p:sp>
        <p:nvSpPr>
          <p:cNvPr id="4" name="Slide Number Placeholder 3"/>
          <p:cNvSpPr>
            <a:spLocks noGrp="1"/>
          </p:cNvSpPr>
          <p:nvPr>
            <p:ph type="sldNum" sz="quarter" idx="12"/>
          </p:nvPr>
        </p:nvSpPr>
        <p:spPr/>
        <p:txBody>
          <a:bodyPr/>
          <a:lstStyle/>
          <a:p>
            <a:fld id="{4BA992B9-F08F-46AF-B90D-0A9E03DEC776}" type="slidenum">
              <a:rPr lang="en-NZ" smtClean="0"/>
              <a:t>18</a:t>
            </a:fld>
            <a:endParaRPr lang="en-NZ"/>
          </a:p>
        </p:txBody>
      </p:sp>
    </p:spTree>
    <p:extLst>
      <p:ext uri="{BB962C8B-B14F-4D97-AF65-F5344CB8AC3E}">
        <p14:creationId xmlns:p14="http://schemas.microsoft.com/office/powerpoint/2010/main" val="9446894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125" y="447188"/>
            <a:ext cx="8589748" cy="970450"/>
          </a:xfrm>
        </p:spPr>
        <p:txBody>
          <a:bodyPr/>
          <a:lstStyle/>
          <a:p>
            <a:r>
              <a:rPr lang="en-NZ" dirty="0" smtClean="0"/>
              <a:t>Order of priority for disbursements</a:t>
            </a:r>
            <a:endParaRPr lang="en-NZ" dirty="0"/>
          </a:p>
        </p:txBody>
      </p:sp>
      <p:sp>
        <p:nvSpPr>
          <p:cNvPr id="8" name="Content Placeholder 7"/>
          <p:cNvSpPr>
            <a:spLocks noGrp="1"/>
          </p:cNvSpPr>
          <p:nvPr>
            <p:ph idx="1"/>
          </p:nvPr>
        </p:nvSpPr>
        <p:spPr>
          <a:xfrm>
            <a:off x="576304" y="2400087"/>
            <a:ext cx="8575591" cy="3636511"/>
          </a:xfrm>
        </p:spPr>
        <p:txBody>
          <a:bodyPr>
            <a:normAutofit fontScale="92500" lnSpcReduction="10000"/>
          </a:bodyPr>
          <a:lstStyle/>
          <a:p>
            <a:r>
              <a:rPr lang="en-NZ" dirty="0" smtClean="0"/>
              <a:t>Regardless of which approach is taken, we think that the withholding and payment of RLWT should occur  before other payments are made in relation to the property (e.g. rates, repayment of the seller’s mortgage)</a:t>
            </a:r>
          </a:p>
          <a:p>
            <a:r>
              <a:rPr lang="en-NZ" dirty="0" smtClean="0"/>
              <a:t>This is a natural result when the buyer or the buyer’s solicitor or conveyancer is the withholding agent</a:t>
            </a:r>
          </a:p>
          <a:p>
            <a:r>
              <a:rPr lang="en-NZ" dirty="0" smtClean="0"/>
              <a:t>If </a:t>
            </a:r>
            <a:r>
              <a:rPr lang="en-NZ" dirty="0"/>
              <a:t>the payment of the tax ranked equally or behind other disbursements (e.g. repayment of mortgages) or other charges, RLWT could be easily avoided by taking out a loan just before the sale of the </a:t>
            </a:r>
            <a:r>
              <a:rPr lang="en-NZ" dirty="0" smtClean="0"/>
              <a:t>property</a:t>
            </a:r>
          </a:p>
          <a:p>
            <a:r>
              <a:rPr lang="en-NZ" dirty="0" smtClean="0"/>
              <a:t>In </a:t>
            </a:r>
            <a:r>
              <a:rPr lang="en-NZ" dirty="0"/>
              <a:t>any event, our expectation is </a:t>
            </a:r>
            <a:r>
              <a:rPr lang="en-NZ"/>
              <a:t>that </a:t>
            </a:r>
            <a:r>
              <a:rPr lang="en-NZ" smtClean="0"/>
              <a:t>the standard </a:t>
            </a:r>
            <a:r>
              <a:rPr lang="en-NZ" dirty="0" smtClean="0"/>
              <a:t>RLWT </a:t>
            </a:r>
            <a:r>
              <a:rPr lang="en-NZ" dirty="0"/>
              <a:t>rate would be used in the majority of </a:t>
            </a:r>
            <a:r>
              <a:rPr lang="en-NZ" dirty="0" smtClean="0"/>
              <a:t>cases – this means </a:t>
            </a:r>
            <a:r>
              <a:rPr lang="en-NZ" dirty="0"/>
              <a:t>that in the case where the property value has declined, there would be no RLWT and it should not impact the repayment of mortgages and other obligations of the </a:t>
            </a:r>
            <a:r>
              <a:rPr lang="en-NZ" dirty="0" smtClean="0"/>
              <a:t>seller.</a:t>
            </a:r>
            <a:endParaRPr lang="en-NZ" dirty="0"/>
          </a:p>
          <a:p>
            <a:endParaRPr lang="en-NZ" dirty="0"/>
          </a:p>
        </p:txBody>
      </p:sp>
      <p:sp>
        <p:nvSpPr>
          <p:cNvPr id="7" name="Slide Number Placeholder 6"/>
          <p:cNvSpPr>
            <a:spLocks noGrp="1"/>
          </p:cNvSpPr>
          <p:nvPr>
            <p:ph type="sldNum" sz="quarter" idx="12"/>
          </p:nvPr>
        </p:nvSpPr>
        <p:spPr/>
        <p:txBody>
          <a:bodyPr/>
          <a:lstStyle/>
          <a:p>
            <a:fld id="{4BA992B9-F08F-46AF-B90D-0A9E03DEC776}" type="slidenum">
              <a:rPr lang="en-NZ" smtClean="0"/>
              <a:t>19</a:t>
            </a:fld>
            <a:endParaRPr lang="en-NZ" dirty="0"/>
          </a:p>
        </p:txBody>
      </p:sp>
    </p:spTree>
    <p:extLst>
      <p:ext uri="{BB962C8B-B14F-4D97-AF65-F5344CB8AC3E}">
        <p14:creationId xmlns:p14="http://schemas.microsoft.com/office/powerpoint/2010/main" val="31972369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4BA992B9-F08F-46AF-B90D-0A9E03DEC776}" type="slidenum">
              <a:rPr lang="en-NZ" smtClean="0"/>
              <a:t>2</a:t>
            </a:fld>
            <a:endParaRPr lang="en-NZ"/>
          </a:p>
        </p:txBody>
      </p:sp>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bwMode="auto">
          <a:xfrm>
            <a:off x="317500" y="114300"/>
            <a:ext cx="261183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bwMode="auto">
          <a:xfrm>
            <a:off x="317500" y="2387600"/>
            <a:ext cx="261183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bwMode="auto">
          <a:xfrm>
            <a:off x="6883400" y="105548"/>
            <a:ext cx="261183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bwMode="auto">
          <a:xfrm>
            <a:off x="3556000" y="107950"/>
            <a:ext cx="261183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317500" y="1127987"/>
            <a:ext cx="2146300" cy="461665"/>
          </a:xfrm>
          <a:prstGeom prst="rect">
            <a:avLst/>
          </a:prstGeom>
          <a:noFill/>
        </p:spPr>
        <p:txBody>
          <a:bodyPr wrap="square" rtlCol="0">
            <a:spAutoFit/>
          </a:bodyPr>
          <a:lstStyle/>
          <a:p>
            <a:r>
              <a:rPr lang="en-NZ" sz="2400" b="1" dirty="0"/>
              <a:t>B</a:t>
            </a:r>
            <a:r>
              <a:rPr lang="en-NZ" sz="2400" b="1" dirty="0" smtClean="0"/>
              <a:t>ackground</a:t>
            </a:r>
            <a:endParaRPr lang="en-NZ" sz="2400" b="1" dirty="0"/>
          </a:p>
        </p:txBody>
      </p:sp>
      <p:sp>
        <p:nvSpPr>
          <p:cNvPr id="10" name="TextBox 9"/>
          <p:cNvSpPr txBox="1"/>
          <p:nvPr/>
        </p:nvSpPr>
        <p:spPr>
          <a:xfrm>
            <a:off x="253999" y="1632643"/>
            <a:ext cx="2710999" cy="584775"/>
          </a:xfrm>
          <a:prstGeom prst="rect">
            <a:avLst/>
          </a:prstGeom>
          <a:noFill/>
        </p:spPr>
        <p:txBody>
          <a:bodyPr wrap="none" rtlCol="0">
            <a:spAutoFit/>
          </a:bodyPr>
          <a:lstStyle/>
          <a:p>
            <a:r>
              <a:rPr lang="en-NZ" sz="1600" dirty="0" smtClean="0"/>
              <a:t>Pages 3-4 of info pack</a:t>
            </a:r>
          </a:p>
          <a:p>
            <a:r>
              <a:rPr lang="en-NZ" sz="1600" dirty="0" smtClean="0"/>
              <a:t>Chapter 2 of issues paper</a:t>
            </a:r>
            <a:endParaRPr lang="en-NZ" sz="1600" dirty="0"/>
          </a:p>
        </p:txBody>
      </p:sp>
      <p:sp>
        <p:nvSpPr>
          <p:cNvPr id="11" name="TextBox 10"/>
          <p:cNvSpPr txBox="1"/>
          <p:nvPr/>
        </p:nvSpPr>
        <p:spPr>
          <a:xfrm>
            <a:off x="3556000" y="772298"/>
            <a:ext cx="2108200" cy="830997"/>
          </a:xfrm>
          <a:prstGeom prst="rect">
            <a:avLst/>
          </a:prstGeom>
          <a:noFill/>
        </p:spPr>
        <p:txBody>
          <a:bodyPr wrap="square" rtlCol="0">
            <a:spAutoFit/>
          </a:bodyPr>
          <a:lstStyle/>
          <a:p>
            <a:r>
              <a:rPr lang="en-NZ" sz="2400" b="1" dirty="0"/>
              <a:t>When RLWT applies</a:t>
            </a:r>
          </a:p>
        </p:txBody>
      </p:sp>
      <p:pic>
        <p:nvPicPr>
          <p:cNvPr id="13" name="Picture 5" descr="C:\Users\17mesi\AppData\Local\Microsoft\Windows\Temporary Internet Files\Content.IE5\8F34WTGE\passport-36963_640[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88356" y="171449"/>
            <a:ext cx="717550" cy="717551"/>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3537113" y="1632643"/>
            <a:ext cx="2710999" cy="584775"/>
          </a:xfrm>
          <a:prstGeom prst="rect">
            <a:avLst/>
          </a:prstGeom>
          <a:noFill/>
        </p:spPr>
        <p:txBody>
          <a:bodyPr wrap="none" rtlCol="0">
            <a:spAutoFit/>
          </a:bodyPr>
          <a:lstStyle/>
          <a:p>
            <a:r>
              <a:rPr lang="en-NZ" sz="1600" dirty="0" smtClean="0"/>
              <a:t>Pages 5-9 of info pack</a:t>
            </a:r>
          </a:p>
          <a:p>
            <a:r>
              <a:rPr lang="en-NZ" sz="1600" dirty="0" smtClean="0"/>
              <a:t>Chapter 5 of issues paper</a:t>
            </a:r>
            <a:endParaRPr lang="en-NZ" sz="1600" dirty="0"/>
          </a:p>
        </p:txBody>
      </p:sp>
      <p:sp>
        <p:nvSpPr>
          <p:cNvPr id="14" name="TextBox 13"/>
          <p:cNvSpPr txBox="1"/>
          <p:nvPr/>
        </p:nvSpPr>
        <p:spPr>
          <a:xfrm>
            <a:off x="6934200" y="1103530"/>
            <a:ext cx="2032929" cy="461665"/>
          </a:xfrm>
          <a:prstGeom prst="rect">
            <a:avLst/>
          </a:prstGeom>
          <a:noFill/>
        </p:spPr>
        <p:txBody>
          <a:bodyPr wrap="none" rtlCol="0">
            <a:spAutoFit/>
          </a:bodyPr>
          <a:lstStyle/>
          <a:p>
            <a:r>
              <a:rPr lang="en-NZ" sz="2400" b="1" dirty="0" smtClean="0"/>
              <a:t>Rate of RLWT</a:t>
            </a:r>
            <a:endParaRPr lang="en-NZ" sz="2400" b="1" dirty="0"/>
          </a:p>
        </p:txBody>
      </p:sp>
      <p:pic>
        <p:nvPicPr>
          <p:cNvPr id="17" name="Picture 4" descr="C:\Users\17mesi\AppData\Local\Microsoft\Windows\Temporary Internet Files\Content.IE5\8F34WTGE\Calculator-Icon[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712985" y="146050"/>
            <a:ext cx="717550" cy="71755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6769098" y="1636591"/>
            <a:ext cx="3022601" cy="584775"/>
          </a:xfrm>
          <a:prstGeom prst="rect">
            <a:avLst/>
          </a:prstGeom>
          <a:noFill/>
        </p:spPr>
        <p:txBody>
          <a:bodyPr wrap="square" rtlCol="0">
            <a:spAutoFit/>
          </a:bodyPr>
          <a:lstStyle/>
          <a:p>
            <a:r>
              <a:rPr lang="en-NZ" sz="1600" dirty="0" smtClean="0"/>
              <a:t>Pages 10-13 of info pack</a:t>
            </a:r>
          </a:p>
          <a:p>
            <a:r>
              <a:rPr lang="en-NZ" sz="1600" dirty="0" smtClean="0"/>
              <a:t>Chapter 4 of issues paper</a:t>
            </a:r>
            <a:endParaRPr lang="en-NZ" sz="1600" dirty="0"/>
          </a:p>
        </p:txBody>
      </p:sp>
      <p:sp>
        <p:nvSpPr>
          <p:cNvPr id="18" name="TextBox 17"/>
          <p:cNvSpPr txBox="1"/>
          <p:nvPr/>
        </p:nvSpPr>
        <p:spPr>
          <a:xfrm>
            <a:off x="317500" y="2705100"/>
            <a:ext cx="2032000" cy="1200329"/>
          </a:xfrm>
          <a:prstGeom prst="rect">
            <a:avLst/>
          </a:prstGeom>
          <a:noFill/>
        </p:spPr>
        <p:txBody>
          <a:bodyPr wrap="square" rtlCol="0">
            <a:spAutoFit/>
          </a:bodyPr>
          <a:lstStyle/>
          <a:p>
            <a:r>
              <a:rPr lang="en-NZ" sz="2400" b="1" dirty="0" smtClean="0"/>
              <a:t>RLWT withholding agent</a:t>
            </a:r>
            <a:endParaRPr lang="en-NZ" sz="2400" b="1" dirty="0"/>
          </a:p>
        </p:txBody>
      </p:sp>
      <p:sp>
        <p:nvSpPr>
          <p:cNvPr id="20" name="Rounded Rectangle 19"/>
          <p:cNvSpPr/>
          <p:nvPr/>
        </p:nvSpPr>
        <p:spPr>
          <a:xfrm>
            <a:off x="2160663" y="2425700"/>
            <a:ext cx="711708" cy="717551"/>
          </a:xfrm>
          <a:prstGeom prst="roundRect">
            <a:avLst/>
          </a:prstGeom>
          <a:solidFill>
            <a:schemeClr val="accent1">
              <a:lumMod val="20000"/>
              <a:lumOff val="80000"/>
            </a:schemeClr>
          </a:solidFill>
          <a:ln>
            <a:solidFill>
              <a:schemeClr val="bg1">
                <a:lumMod val="50000"/>
                <a:lumOff val="50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NZ"/>
          </a:p>
        </p:txBody>
      </p:sp>
      <p:pic>
        <p:nvPicPr>
          <p:cNvPr id="21" name="Picture 2" descr="C:\Users\17mesi\AppData\Local\Microsoft\Windows\Temporary Internet Files\Content.IE5\1D3794JD\person-311292_640[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271914" y="2463801"/>
            <a:ext cx="510772" cy="665772"/>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p:cNvSpPr txBox="1"/>
          <p:nvPr/>
        </p:nvSpPr>
        <p:spPr>
          <a:xfrm>
            <a:off x="254000" y="3936101"/>
            <a:ext cx="2710999" cy="584775"/>
          </a:xfrm>
          <a:prstGeom prst="rect">
            <a:avLst/>
          </a:prstGeom>
          <a:noFill/>
        </p:spPr>
        <p:txBody>
          <a:bodyPr wrap="none" rtlCol="0">
            <a:spAutoFit/>
          </a:bodyPr>
          <a:lstStyle/>
          <a:p>
            <a:r>
              <a:rPr lang="en-NZ" sz="1600" dirty="0" smtClean="0"/>
              <a:t>Pages 14-18 of info pack</a:t>
            </a:r>
          </a:p>
          <a:p>
            <a:r>
              <a:rPr lang="en-NZ" sz="1600" dirty="0" smtClean="0"/>
              <a:t>Chapter 3 of issues paper</a:t>
            </a:r>
            <a:endParaRPr lang="en-NZ" sz="1600" dirty="0"/>
          </a:p>
        </p:txBody>
      </p:sp>
      <p:pic>
        <p:nvPicPr>
          <p:cNvPr id="23"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bwMode="auto">
          <a:xfrm>
            <a:off x="3586698" y="2393461"/>
            <a:ext cx="261183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TextBox 23"/>
          <p:cNvSpPr txBox="1"/>
          <p:nvPr/>
        </p:nvSpPr>
        <p:spPr>
          <a:xfrm>
            <a:off x="3611346" y="2692399"/>
            <a:ext cx="2146300" cy="1200329"/>
          </a:xfrm>
          <a:prstGeom prst="rect">
            <a:avLst/>
          </a:prstGeom>
          <a:noFill/>
        </p:spPr>
        <p:txBody>
          <a:bodyPr wrap="square" rtlCol="0">
            <a:spAutoFit/>
          </a:bodyPr>
          <a:lstStyle/>
          <a:p>
            <a:r>
              <a:rPr lang="en-NZ" sz="2400" b="1" dirty="0" smtClean="0"/>
              <a:t>Payment of RLWT and penalties</a:t>
            </a:r>
            <a:endParaRPr lang="en-NZ" sz="2400" b="1" dirty="0"/>
          </a:p>
        </p:txBody>
      </p:sp>
      <p:sp>
        <p:nvSpPr>
          <p:cNvPr id="25" name="TextBox 24"/>
          <p:cNvSpPr txBox="1"/>
          <p:nvPr/>
        </p:nvSpPr>
        <p:spPr>
          <a:xfrm>
            <a:off x="3506415" y="3905521"/>
            <a:ext cx="2738250" cy="584775"/>
          </a:xfrm>
          <a:prstGeom prst="rect">
            <a:avLst/>
          </a:prstGeom>
          <a:noFill/>
        </p:spPr>
        <p:txBody>
          <a:bodyPr wrap="none" rtlCol="0">
            <a:spAutoFit/>
          </a:bodyPr>
          <a:lstStyle/>
          <a:p>
            <a:r>
              <a:rPr lang="en-NZ" sz="1600" dirty="0" smtClean="0"/>
              <a:t>Pages 19-21 of info pack</a:t>
            </a:r>
          </a:p>
          <a:p>
            <a:r>
              <a:rPr lang="en-NZ" sz="1600" dirty="0" smtClean="0"/>
              <a:t>Chapter 5 of issues paper</a:t>
            </a:r>
            <a:endParaRPr lang="en-NZ" sz="1600" dirty="0"/>
          </a:p>
        </p:txBody>
      </p:sp>
      <p:pic>
        <p:nvPicPr>
          <p:cNvPr id="27"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bwMode="auto">
          <a:xfrm>
            <a:off x="6883400" y="2381428"/>
            <a:ext cx="261183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TextBox 27"/>
          <p:cNvSpPr txBox="1"/>
          <p:nvPr/>
        </p:nvSpPr>
        <p:spPr>
          <a:xfrm>
            <a:off x="6908048" y="3010566"/>
            <a:ext cx="2146300" cy="830997"/>
          </a:xfrm>
          <a:prstGeom prst="rect">
            <a:avLst/>
          </a:prstGeom>
          <a:noFill/>
        </p:spPr>
        <p:txBody>
          <a:bodyPr wrap="square" rtlCol="0">
            <a:spAutoFit/>
          </a:bodyPr>
          <a:lstStyle/>
          <a:p>
            <a:r>
              <a:rPr lang="en-NZ" sz="2400" b="1" dirty="0" smtClean="0"/>
              <a:t>Information requirements</a:t>
            </a:r>
            <a:endParaRPr lang="en-NZ" sz="2400" b="1" dirty="0"/>
          </a:p>
        </p:txBody>
      </p:sp>
      <p:sp>
        <p:nvSpPr>
          <p:cNvPr id="29" name="TextBox 28"/>
          <p:cNvSpPr txBox="1"/>
          <p:nvPr/>
        </p:nvSpPr>
        <p:spPr>
          <a:xfrm>
            <a:off x="6833815" y="3929573"/>
            <a:ext cx="2710999" cy="584775"/>
          </a:xfrm>
          <a:prstGeom prst="rect">
            <a:avLst/>
          </a:prstGeom>
          <a:noFill/>
        </p:spPr>
        <p:txBody>
          <a:bodyPr wrap="none" rtlCol="0">
            <a:spAutoFit/>
          </a:bodyPr>
          <a:lstStyle/>
          <a:p>
            <a:r>
              <a:rPr lang="en-NZ" sz="1600" dirty="0" smtClean="0"/>
              <a:t>Page 22 of info pack</a:t>
            </a:r>
          </a:p>
          <a:p>
            <a:r>
              <a:rPr lang="en-NZ" sz="1600" dirty="0" smtClean="0"/>
              <a:t>Chapter 6 of issues paper</a:t>
            </a:r>
            <a:endParaRPr lang="en-NZ" sz="1600" dirty="0"/>
          </a:p>
        </p:txBody>
      </p:sp>
      <p:pic>
        <p:nvPicPr>
          <p:cNvPr id="26" name="Picture 2" descr="C:\Users\17mesi\AppData\Local\Microsoft\Windows\Temporary Internet Files\Content.IE5\8F34WTGE\large-computer-screen-keyboard-mouse-icon-166.6-15900[1].gi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777680" y="2464466"/>
            <a:ext cx="689382" cy="726150"/>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6" descr="C:\Program Files\Microsoft Office\MEDIA\CAGCAT10\j0222015.wmf"/>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440644" y="2444927"/>
            <a:ext cx="665262" cy="698323"/>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bwMode="auto">
          <a:xfrm>
            <a:off x="317500" y="4613274"/>
            <a:ext cx="261183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 name="TextBox 31"/>
          <p:cNvSpPr txBox="1"/>
          <p:nvPr/>
        </p:nvSpPr>
        <p:spPr>
          <a:xfrm>
            <a:off x="317500" y="5626961"/>
            <a:ext cx="2146300" cy="461665"/>
          </a:xfrm>
          <a:prstGeom prst="rect">
            <a:avLst/>
          </a:prstGeom>
          <a:noFill/>
        </p:spPr>
        <p:txBody>
          <a:bodyPr wrap="square" rtlCol="0">
            <a:spAutoFit/>
          </a:bodyPr>
          <a:lstStyle/>
          <a:p>
            <a:r>
              <a:rPr lang="en-NZ" sz="2400" b="1" dirty="0" smtClean="0"/>
              <a:t>RLWT credits</a:t>
            </a:r>
            <a:endParaRPr lang="en-NZ" sz="2400" b="1" dirty="0"/>
          </a:p>
        </p:txBody>
      </p:sp>
      <p:sp>
        <p:nvSpPr>
          <p:cNvPr id="33" name="TextBox 32"/>
          <p:cNvSpPr txBox="1"/>
          <p:nvPr/>
        </p:nvSpPr>
        <p:spPr>
          <a:xfrm>
            <a:off x="279399" y="6132052"/>
            <a:ext cx="2710999" cy="584775"/>
          </a:xfrm>
          <a:prstGeom prst="rect">
            <a:avLst/>
          </a:prstGeom>
          <a:noFill/>
        </p:spPr>
        <p:txBody>
          <a:bodyPr wrap="none" rtlCol="0">
            <a:spAutoFit/>
          </a:bodyPr>
          <a:lstStyle/>
          <a:p>
            <a:r>
              <a:rPr lang="en-NZ" sz="1600" dirty="0" smtClean="0"/>
              <a:t>Page 23 of info pack</a:t>
            </a:r>
          </a:p>
          <a:p>
            <a:r>
              <a:rPr lang="en-NZ" sz="1600" dirty="0" smtClean="0"/>
              <a:t>Chapter 7 of issues paper</a:t>
            </a:r>
            <a:endParaRPr lang="en-NZ" sz="1600" dirty="0"/>
          </a:p>
        </p:txBody>
      </p:sp>
      <p:sp>
        <p:nvSpPr>
          <p:cNvPr id="22" name="TextBox 21"/>
          <p:cNvSpPr txBox="1"/>
          <p:nvPr/>
        </p:nvSpPr>
        <p:spPr>
          <a:xfrm>
            <a:off x="3721100" y="5194300"/>
            <a:ext cx="5575300" cy="646331"/>
          </a:xfrm>
          <a:prstGeom prst="rect">
            <a:avLst/>
          </a:prstGeom>
          <a:noFill/>
        </p:spPr>
        <p:txBody>
          <a:bodyPr wrap="square" rtlCol="0">
            <a:spAutoFit/>
          </a:bodyPr>
          <a:lstStyle/>
          <a:p>
            <a:r>
              <a:rPr lang="en-NZ" b="1" dirty="0" smtClean="0"/>
              <a:t>Full version of the officials’ issues paper can be found at www.taxpolicy.ird.govt.nz</a:t>
            </a:r>
            <a:endParaRPr lang="en-NZ" b="1" dirty="0"/>
          </a:p>
        </p:txBody>
      </p:sp>
    </p:spTree>
    <p:extLst>
      <p:ext uri="{BB962C8B-B14F-4D97-AF65-F5344CB8AC3E}">
        <p14:creationId xmlns:p14="http://schemas.microsoft.com/office/powerpoint/2010/main" val="9574686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120" y="751988"/>
            <a:ext cx="8589748" cy="970450"/>
          </a:xfrm>
        </p:spPr>
        <p:txBody>
          <a:bodyPr/>
          <a:lstStyle/>
          <a:p>
            <a:r>
              <a:rPr lang="en-NZ" dirty="0" smtClean="0"/>
              <a:t>Paying the money to Inland Revenue</a:t>
            </a:r>
            <a:endParaRPr lang="en-NZ" dirty="0"/>
          </a:p>
        </p:txBody>
      </p:sp>
      <p:sp>
        <p:nvSpPr>
          <p:cNvPr id="3" name="Content Placeholder 2"/>
          <p:cNvSpPr>
            <a:spLocks noGrp="1"/>
          </p:cNvSpPr>
          <p:nvPr>
            <p:ph idx="1"/>
          </p:nvPr>
        </p:nvSpPr>
        <p:spPr>
          <a:xfrm>
            <a:off x="271503" y="2326725"/>
            <a:ext cx="5761160" cy="4075482"/>
          </a:xfrm>
        </p:spPr>
        <p:txBody>
          <a:bodyPr>
            <a:noAutofit/>
          </a:bodyPr>
          <a:lstStyle/>
          <a:p>
            <a:r>
              <a:rPr lang="en-NZ" sz="1400" dirty="0" smtClean="0"/>
              <a:t>Withholding agents would need to register with Inland Revenue</a:t>
            </a:r>
          </a:p>
          <a:p>
            <a:r>
              <a:rPr lang="en-NZ" sz="1400" b="1" dirty="0" smtClean="0">
                <a:solidFill>
                  <a:schemeClr val="accent4">
                    <a:lumMod val="75000"/>
                  </a:schemeClr>
                </a:solidFill>
              </a:rPr>
              <a:t>Batching approach</a:t>
            </a:r>
            <a:r>
              <a:rPr lang="en-NZ" sz="1400" dirty="0" smtClean="0">
                <a:solidFill>
                  <a:schemeClr val="accent4">
                    <a:lumMod val="75000"/>
                  </a:schemeClr>
                </a:solidFill>
              </a:rPr>
              <a:t>: </a:t>
            </a:r>
            <a:r>
              <a:rPr lang="en-NZ" sz="1400" dirty="0" smtClean="0"/>
              <a:t>conveyancing agents who </a:t>
            </a:r>
            <a:r>
              <a:rPr lang="en-NZ" sz="1400" dirty="0"/>
              <a:t>handle large volumes of such transactions could incur compliance costs to pay each withheld sum at the time of each transaction. One possibility would be to allow </a:t>
            </a:r>
            <a:r>
              <a:rPr lang="en-NZ" sz="1400" dirty="0" smtClean="0"/>
              <a:t>conveyancing agents to </a:t>
            </a:r>
            <a:r>
              <a:rPr lang="en-NZ" sz="1400" dirty="0"/>
              <a:t>pay withheld RLWT amounts on a monthly basis (or “batching</a:t>
            </a:r>
            <a:r>
              <a:rPr lang="en-NZ" sz="1400" dirty="0" smtClean="0"/>
              <a:t>”)</a:t>
            </a:r>
            <a:endParaRPr lang="en-NZ" sz="1400" dirty="0"/>
          </a:p>
          <a:p>
            <a:pPr lvl="1"/>
            <a:r>
              <a:rPr lang="en-NZ" sz="1400" dirty="0" smtClean="0"/>
              <a:t>This is the approach taken for PAYE, RWT, and NRWT, for example. Standard </a:t>
            </a:r>
            <a:r>
              <a:rPr lang="en-NZ" sz="1400" dirty="0"/>
              <a:t>due dates for withheld amounts could apply</a:t>
            </a:r>
            <a:r>
              <a:rPr lang="en-NZ" sz="1400" dirty="0" smtClean="0"/>
              <a:t>. </a:t>
            </a:r>
          </a:p>
          <a:p>
            <a:r>
              <a:rPr lang="en-NZ" sz="1400" b="1" dirty="0" smtClean="0">
                <a:solidFill>
                  <a:schemeClr val="accent4">
                    <a:lumMod val="75000"/>
                  </a:schemeClr>
                </a:solidFill>
              </a:rPr>
              <a:t>Transaction-by-transaction approach</a:t>
            </a:r>
            <a:r>
              <a:rPr lang="en-NZ" sz="1400" dirty="0" smtClean="0">
                <a:solidFill>
                  <a:schemeClr val="accent4">
                    <a:lumMod val="75000"/>
                  </a:schemeClr>
                </a:solidFill>
              </a:rPr>
              <a:t>: </a:t>
            </a:r>
            <a:r>
              <a:rPr lang="en-NZ" sz="1400" dirty="0" smtClean="0"/>
              <a:t>this may be preferred by the conveyancing agent where RLWT is only occasionally withheld.  This would allow the seller to file an interim income tax return shortly after the sale and claim a credit for RLWT </a:t>
            </a:r>
          </a:p>
          <a:p>
            <a:r>
              <a:rPr lang="en-NZ" sz="1400" dirty="0" smtClean="0"/>
              <a:t>Would be possible to allow withholding agents to mix and match between the two approaches</a:t>
            </a:r>
            <a:endParaRPr lang="en-NZ" sz="1400" dirty="0"/>
          </a:p>
        </p:txBody>
      </p:sp>
      <p:pic>
        <p:nvPicPr>
          <p:cNvPr id="4" name="Picture 6" descr="C:\Program Files\Microsoft Office\MEDIA\CAGCAT10\j0222015.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90115" y="3670179"/>
            <a:ext cx="577128" cy="546931"/>
          </a:xfrm>
          <a:prstGeom prst="rect">
            <a:avLst/>
          </a:prstGeom>
          <a:noFill/>
          <a:extLst>
            <a:ext uri="{909E8E84-426E-40DD-AFC4-6F175D3DCCD1}">
              <a14:hiddenFill xmlns:a14="http://schemas.microsoft.com/office/drawing/2010/main">
                <a:solidFill>
                  <a:srgbClr val="FFFFFF"/>
                </a:solidFill>
              </a14:hiddenFill>
            </a:ext>
          </a:extLst>
        </p:spPr>
      </p:pic>
      <p:sp>
        <p:nvSpPr>
          <p:cNvPr id="5" name="Cube 4"/>
          <p:cNvSpPr/>
          <p:nvPr/>
        </p:nvSpPr>
        <p:spPr>
          <a:xfrm>
            <a:off x="6765670" y="2000250"/>
            <a:ext cx="1856933" cy="88155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NZ" sz="1400" dirty="0" smtClean="0">
                <a:effectLst/>
                <a:ea typeface="Calibri"/>
                <a:cs typeface="Times New Roman"/>
              </a:rPr>
              <a:t>Withholding agent</a:t>
            </a:r>
            <a:endParaRPr lang="en-NZ" sz="1400" dirty="0">
              <a:effectLst/>
              <a:ea typeface="Calibri"/>
              <a:cs typeface="Times New Roman"/>
            </a:endParaRPr>
          </a:p>
        </p:txBody>
      </p:sp>
      <p:pic>
        <p:nvPicPr>
          <p:cNvPr id="6" name="Picture 6" descr="C:\Program Files\Microsoft Office\MEDIA\CAGCAT10\j0222015.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86032" y="3285958"/>
            <a:ext cx="430340" cy="46789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C:\Program Files\Microsoft Office\MEDIA\CAGCAT10\j0222015.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88818" y="3729335"/>
            <a:ext cx="372154" cy="38023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C:\Program Files\Microsoft Office\MEDIA\CAGCAT10\j0222015.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87285" y="3670179"/>
            <a:ext cx="353591" cy="37828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C:\Program Files\Microsoft Office\MEDIA\CAGCAT10\j0222015.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74895" y="3953918"/>
            <a:ext cx="452615" cy="462049"/>
          </a:xfrm>
          <a:prstGeom prst="rect">
            <a:avLst/>
          </a:prstGeom>
          <a:noFill/>
          <a:extLst>
            <a:ext uri="{909E8E84-426E-40DD-AFC4-6F175D3DCCD1}">
              <a14:hiddenFill xmlns:a14="http://schemas.microsoft.com/office/drawing/2010/main">
                <a:solidFill>
                  <a:srgbClr val="FFFFFF"/>
                </a:solidFill>
              </a14:hiddenFill>
            </a:ext>
          </a:extLst>
        </p:spPr>
      </p:pic>
      <p:sp>
        <p:nvSpPr>
          <p:cNvPr id="10" name="Rounded Rectangle 9"/>
          <p:cNvSpPr/>
          <p:nvPr/>
        </p:nvSpPr>
        <p:spPr>
          <a:xfrm>
            <a:off x="7024939" y="5251700"/>
            <a:ext cx="1259691" cy="809583"/>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NZ" sz="1600" dirty="0">
                <a:effectLst/>
                <a:ea typeface="Calibri"/>
                <a:cs typeface="Times New Roman"/>
              </a:rPr>
              <a:t>Inland Revenue</a:t>
            </a:r>
          </a:p>
        </p:txBody>
      </p:sp>
      <p:sp>
        <p:nvSpPr>
          <p:cNvPr id="12" name="Isosceles Triangle 11"/>
          <p:cNvSpPr/>
          <p:nvPr/>
        </p:nvSpPr>
        <p:spPr>
          <a:xfrm>
            <a:off x="8061905" y="2786129"/>
            <a:ext cx="1639374" cy="1692873"/>
          </a:xfrm>
          <a:prstGeom prst="triangle">
            <a:avLst>
              <a:gd name="adj" fmla="val 49361"/>
            </a:avLst>
          </a:prstGeom>
          <a:noFill/>
          <a:ln w="28575">
            <a:solidFill>
              <a:schemeClr val="accent5">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cxnSp>
        <p:nvCxnSpPr>
          <p:cNvPr id="14" name="Straight Arrow Connector 13"/>
          <p:cNvCxnSpPr/>
          <p:nvPr/>
        </p:nvCxnSpPr>
        <p:spPr>
          <a:xfrm flipH="1">
            <a:off x="6901337" y="2924332"/>
            <a:ext cx="515334" cy="7232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7000875" y="4284263"/>
            <a:ext cx="415796" cy="9674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7893754" y="2920441"/>
            <a:ext cx="476953" cy="7232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a:off x="7502383" y="4561981"/>
            <a:ext cx="541208" cy="6897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8388818" y="4579315"/>
            <a:ext cx="1298165" cy="1446550"/>
          </a:xfrm>
          <a:prstGeom prst="rect">
            <a:avLst/>
          </a:prstGeom>
          <a:noFill/>
        </p:spPr>
        <p:txBody>
          <a:bodyPr wrap="square" rtlCol="0">
            <a:spAutoFit/>
          </a:bodyPr>
          <a:lstStyle/>
          <a:p>
            <a:r>
              <a:rPr lang="en-NZ" sz="1100" dirty="0" smtClean="0"/>
              <a:t>Batched amounts held in the solicitor’s trust account and paid to Inland Revenue on a monthly basis</a:t>
            </a:r>
            <a:endParaRPr lang="en-NZ" sz="1100" dirty="0"/>
          </a:p>
        </p:txBody>
      </p:sp>
      <p:sp>
        <p:nvSpPr>
          <p:cNvPr id="32" name="TextBox 31"/>
          <p:cNvSpPr txBox="1"/>
          <p:nvPr/>
        </p:nvSpPr>
        <p:spPr>
          <a:xfrm>
            <a:off x="5967827" y="4284263"/>
            <a:ext cx="1120612" cy="2292935"/>
          </a:xfrm>
          <a:prstGeom prst="rect">
            <a:avLst/>
          </a:prstGeom>
          <a:noFill/>
        </p:spPr>
        <p:txBody>
          <a:bodyPr wrap="square" rtlCol="0">
            <a:spAutoFit/>
          </a:bodyPr>
          <a:lstStyle/>
          <a:p>
            <a:r>
              <a:rPr lang="en-NZ" sz="1100" dirty="0" smtClean="0"/>
              <a:t>Withholding agent agrees to pay this amount of RLWT to Inland Revenue immediately, so that the seller can claim </a:t>
            </a:r>
            <a:r>
              <a:rPr lang="en-NZ" sz="1100" dirty="0"/>
              <a:t>a</a:t>
            </a:r>
            <a:r>
              <a:rPr lang="en-NZ" sz="1100" dirty="0" smtClean="0"/>
              <a:t> tax credit in an interim return</a:t>
            </a:r>
            <a:endParaRPr lang="en-NZ" sz="1100" dirty="0"/>
          </a:p>
        </p:txBody>
      </p:sp>
      <p:pic>
        <p:nvPicPr>
          <p:cNvPr id="25" name="Picture 24" descr="C:\Program Files\Microsoft Office\MEDIA\CAGCAT10\j0222015.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097455" y="4061875"/>
            <a:ext cx="346569" cy="354092"/>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5" descr="C:\Program Files\Microsoft Office\MEDIA\CAGCAT10\j0222015.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59707" y="4126530"/>
            <a:ext cx="283288" cy="289437"/>
          </a:xfrm>
          <a:prstGeom prst="rect">
            <a:avLst/>
          </a:prstGeom>
          <a:noFill/>
          <a:extLst>
            <a:ext uri="{909E8E84-426E-40DD-AFC4-6F175D3DCCD1}">
              <a14:hiddenFill xmlns:a14="http://schemas.microsoft.com/office/drawing/2010/main">
                <a:solidFill>
                  <a:srgbClr val="FFFFFF"/>
                </a:solidFill>
              </a14:hiddenFill>
            </a:ext>
          </a:extLst>
        </p:spPr>
      </p:pic>
      <p:sp>
        <p:nvSpPr>
          <p:cNvPr id="11" name="Slide Number Placeholder 10"/>
          <p:cNvSpPr>
            <a:spLocks noGrp="1"/>
          </p:cNvSpPr>
          <p:nvPr>
            <p:ph type="sldNum" sz="quarter" idx="12"/>
          </p:nvPr>
        </p:nvSpPr>
        <p:spPr/>
        <p:txBody>
          <a:bodyPr/>
          <a:lstStyle/>
          <a:p>
            <a:fld id="{4BA992B9-F08F-46AF-B90D-0A9E03DEC776}" type="slidenum">
              <a:rPr lang="en-NZ" smtClean="0"/>
              <a:t>20</a:t>
            </a:fld>
            <a:endParaRPr lang="en-NZ"/>
          </a:p>
        </p:txBody>
      </p:sp>
    </p:spTree>
    <p:extLst>
      <p:ext uri="{BB962C8B-B14F-4D97-AF65-F5344CB8AC3E}">
        <p14:creationId xmlns:p14="http://schemas.microsoft.com/office/powerpoint/2010/main" val="10097004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0625" y="751988"/>
            <a:ext cx="8589748" cy="970450"/>
          </a:xfrm>
        </p:spPr>
        <p:txBody>
          <a:bodyPr/>
          <a:lstStyle/>
          <a:p>
            <a:r>
              <a:rPr lang="en-NZ" dirty="0" smtClean="0"/>
              <a:t>Failure to withhold and pay RLWT</a:t>
            </a:r>
            <a:endParaRPr lang="en-NZ" dirty="0"/>
          </a:p>
        </p:txBody>
      </p:sp>
      <p:sp>
        <p:nvSpPr>
          <p:cNvPr id="3" name="Content Placeholder 2"/>
          <p:cNvSpPr>
            <a:spLocks noGrp="1"/>
          </p:cNvSpPr>
          <p:nvPr>
            <p:ph idx="1"/>
          </p:nvPr>
        </p:nvSpPr>
        <p:spPr/>
        <p:txBody>
          <a:bodyPr/>
          <a:lstStyle/>
          <a:p>
            <a:r>
              <a:rPr lang="en-NZ" dirty="0" smtClean="0"/>
              <a:t>The sale (in particular, the title transfer process) would </a:t>
            </a:r>
            <a:r>
              <a:rPr lang="en-NZ" i="1" dirty="0" smtClean="0"/>
              <a:t>not</a:t>
            </a:r>
            <a:r>
              <a:rPr lang="en-NZ" dirty="0" smtClean="0"/>
              <a:t> be held up as a result of a failure to withhold and pay RLWT</a:t>
            </a:r>
          </a:p>
          <a:p>
            <a:r>
              <a:rPr lang="en-NZ" dirty="0" smtClean="0"/>
              <a:t>The issues paper proposes instead that monetary penalties be imposed on the withholding agent where there is a failure to withhold and pay RLWT</a:t>
            </a:r>
          </a:p>
          <a:p>
            <a:pPr lvl="1"/>
            <a:r>
              <a:rPr lang="en-NZ" dirty="0"/>
              <a:t>The Tax Administration Act 1994 sets out when and at what rates such penalties may be charged. This ensures that penalties for breaches of tax obligations are imposed consistently, at a level that is proportionate to the seriousness of the breach. </a:t>
            </a:r>
            <a:endParaRPr lang="en-NZ" dirty="0" smtClean="0"/>
          </a:p>
          <a:p>
            <a:pPr lvl="1"/>
            <a:r>
              <a:rPr lang="en-NZ" dirty="0"/>
              <a:t>RLWT penalties </a:t>
            </a:r>
            <a:r>
              <a:rPr lang="en-NZ" dirty="0" smtClean="0"/>
              <a:t>could </a:t>
            </a:r>
            <a:r>
              <a:rPr lang="en-NZ" dirty="0"/>
              <a:t>be set in accordance with other penalties in the Tax Administration Act 1994</a:t>
            </a:r>
            <a:r>
              <a:rPr lang="en-NZ" dirty="0" smtClean="0"/>
              <a:t>.</a:t>
            </a:r>
          </a:p>
        </p:txBody>
      </p:sp>
      <p:sp>
        <p:nvSpPr>
          <p:cNvPr id="4" name="Slide Number Placeholder 3"/>
          <p:cNvSpPr>
            <a:spLocks noGrp="1"/>
          </p:cNvSpPr>
          <p:nvPr>
            <p:ph type="sldNum" sz="quarter" idx="12"/>
          </p:nvPr>
        </p:nvSpPr>
        <p:spPr/>
        <p:txBody>
          <a:bodyPr/>
          <a:lstStyle/>
          <a:p>
            <a:fld id="{4BA992B9-F08F-46AF-B90D-0A9E03DEC776}" type="slidenum">
              <a:rPr lang="en-NZ" smtClean="0"/>
              <a:t>21</a:t>
            </a:fld>
            <a:endParaRPr lang="en-NZ"/>
          </a:p>
        </p:txBody>
      </p:sp>
    </p:spTree>
    <p:extLst>
      <p:ext uri="{BB962C8B-B14F-4D97-AF65-F5344CB8AC3E}">
        <p14:creationId xmlns:p14="http://schemas.microsoft.com/office/powerpoint/2010/main" val="12755071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5725" y="815488"/>
            <a:ext cx="8589748" cy="970450"/>
          </a:xfrm>
        </p:spPr>
        <p:txBody>
          <a:bodyPr/>
          <a:lstStyle/>
          <a:p>
            <a:r>
              <a:rPr lang="en-NZ" dirty="0" smtClean="0"/>
              <a:t>Information needed by the withholding agent to apply RLWT</a:t>
            </a:r>
            <a:endParaRPr lang="en-NZ" dirty="0"/>
          </a:p>
        </p:txBody>
      </p:sp>
      <p:sp>
        <p:nvSpPr>
          <p:cNvPr id="3" name="Content Placeholder 2"/>
          <p:cNvSpPr>
            <a:spLocks noGrp="1"/>
          </p:cNvSpPr>
          <p:nvPr>
            <p:ph idx="1"/>
          </p:nvPr>
        </p:nvSpPr>
        <p:spPr>
          <a:xfrm>
            <a:off x="292100" y="2209800"/>
            <a:ext cx="9099550" cy="4203700"/>
          </a:xfrm>
        </p:spPr>
        <p:txBody>
          <a:bodyPr>
            <a:noAutofit/>
          </a:bodyPr>
          <a:lstStyle/>
          <a:p>
            <a:pPr marL="0" indent="0">
              <a:spcAft>
                <a:spcPts val="312"/>
              </a:spcAft>
              <a:buNone/>
            </a:pPr>
            <a:r>
              <a:rPr lang="en-NZ" sz="1300" dirty="0" smtClean="0"/>
              <a:t>In the majority of cases, the required information to determine whether RLWT is payable and if so, to calculate RLWT should be able to be readily verified.</a:t>
            </a:r>
          </a:p>
          <a:p>
            <a:pPr>
              <a:spcAft>
                <a:spcPts val="312"/>
              </a:spcAft>
            </a:pPr>
            <a:r>
              <a:rPr lang="en-NZ" sz="1300" b="1" dirty="0" smtClean="0">
                <a:solidFill>
                  <a:schemeClr val="accent4">
                    <a:lumMod val="75000"/>
                  </a:schemeClr>
                </a:solidFill>
              </a:rPr>
              <a:t>Offshore person:</a:t>
            </a:r>
            <a:r>
              <a:rPr lang="en-NZ" sz="1300" dirty="0" smtClean="0">
                <a:solidFill>
                  <a:schemeClr val="accent4">
                    <a:lumMod val="75000"/>
                  </a:schemeClr>
                </a:solidFill>
              </a:rPr>
              <a:t>  </a:t>
            </a:r>
            <a:r>
              <a:rPr lang="en-NZ" sz="1300" dirty="0" smtClean="0"/>
              <a:t>the seller would need to provide evidence of whether or not they are an offshore person. This could include a New Zealand passport or a copy of their residence class visa (and if they are not physically present in NZ at the time of the sale, a statement as to their recent physical presence in NZ).</a:t>
            </a:r>
          </a:p>
          <a:p>
            <a:pPr>
              <a:spcAft>
                <a:spcPts val="312"/>
              </a:spcAft>
            </a:pPr>
            <a:r>
              <a:rPr lang="en-NZ" sz="1300" b="1" dirty="0" smtClean="0">
                <a:solidFill>
                  <a:schemeClr val="accent4">
                    <a:lumMod val="75000"/>
                  </a:schemeClr>
                </a:solidFill>
              </a:rPr>
              <a:t>Residential land:</a:t>
            </a:r>
            <a:r>
              <a:rPr lang="en-NZ" sz="1300" dirty="0" smtClean="0">
                <a:solidFill>
                  <a:schemeClr val="accent4">
                    <a:lumMod val="75000"/>
                  </a:schemeClr>
                </a:solidFill>
              </a:rPr>
              <a:t> </a:t>
            </a:r>
            <a:r>
              <a:rPr lang="en-NZ" sz="1300" dirty="0" smtClean="0"/>
              <a:t>the seller’s conveyancer or solicitor would need to certify whether  or not the land is residential land.</a:t>
            </a:r>
            <a:endParaRPr lang="en-NZ" sz="1300" b="1" dirty="0" smtClean="0"/>
          </a:p>
          <a:p>
            <a:pPr>
              <a:spcAft>
                <a:spcPts val="312"/>
              </a:spcAft>
            </a:pPr>
            <a:r>
              <a:rPr lang="en-NZ" sz="1300" b="1" dirty="0" smtClean="0">
                <a:solidFill>
                  <a:schemeClr val="accent4">
                    <a:lumMod val="75000"/>
                  </a:schemeClr>
                </a:solidFill>
              </a:rPr>
              <a:t>2-year holding period: </a:t>
            </a:r>
            <a:endParaRPr lang="en-NZ" sz="1300" dirty="0" smtClean="0">
              <a:solidFill>
                <a:schemeClr val="accent4">
                  <a:lumMod val="75000"/>
                </a:schemeClr>
              </a:solidFill>
            </a:endParaRPr>
          </a:p>
          <a:p>
            <a:pPr lvl="1">
              <a:spcAft>
                <a:spcPts val="312"/>
              </a:spcAft>
            </a:pPr>
            <a:r>
              <a:rPr lang="en-NZ" sz="1300" b="1" dirty="0" smtClean="0"/>
              <a:t>Start date: </a:t>
            </a:r>
            <a:r>
              <a:rPr lang="en-NZ" sz="1300" dirty="0" smtClean="0"/>
              <a:t>date of seller’s registration of title to property (available from Landonline or Quotable Value). If registration after 1 October 2015, but seller entered into agreement for sale and purchase before 1 October 2015, seller needs to provide copy of contract to prove that the bright-line test does not apply.</a:t>
            </a:r>
          </a:p>
          <a:p>
            <a:pPr lvl="1">
              <a:spcAft>
                <a:spcPts val="312"/>
              </a:spcAft>
            </a:pPr>
            <a:r>
              <a:rPr lang="en-NZ" sz="1300" b="1" dirty="0" smtClean="0"/>
              <a:t>End date: </a:t>
            </a:r>
            <a:r>
              <a:rPr lang="en-NZ" sz="1300" dirty="0" smtClean="0"/>
              <a:t>date of agreement for sale and purchase between seller and buyer (contract is available to both parties)</a:t>
            </a:r>
          </a:p>
          <a:p>
            <a:pPr>
              <a:spcAft>
                <a:spcPts val="312"/>
              </a:spcAft>
            </a:pPr>
            <a:r>
              <a:rPr lang="en-NZ" sz="1300" b="1" dirty="0" smtClean="0">
                <a:solidFill>
                  <a:schemeClr val="accent4">
                    <a:lumMod val="75000"/>
                  </a:schemeClr>
                </a:solidFill>
              </a:rPr>
              <a:t>RLWT rate:</a:t>
            </a:r>
          </a:p>
          <a:p>
            <a:pPr lvl="1">
              <a:spcAft>
                <a:spcPts val="312"/>
              </a:spcAft>
            </a:pPr>
            <a:r>
              <a:rPr lang="en-NZ" sz="1300" b="1" dirty="0" smtClean="0"/>
              <a:t>Total purchase price: </a:t>
            </a:r>
            <a:r>
              <a:rPr lang="en-NZ" sz="1300" dirty="0" smtClean="0"/>
              <a:t>available in agreement for sale and purchase between seller and buyer (contract is available to both parties)</a:t>
            </a:r>
          </a:p>
          <a:p>
            <a:pPr lvl="1">
              <a:spcAft>
                <a:spcPts val="312"/>
              </a:spcAft>
            </a:pPr>
            <a:r>
              <a:rPr lang="en-NZ" sz="1300" b="1" dirty="0" smtClean="0"/>
              <a:t>Seller’s acquisition price:</a:t>
            </a:r>
            <a:r>
              <a:rPr lang="en-NZ" sz="1300" dirty="0" smtClean="0"/>
              <a:t> the total price paid by the seller (generally available from Quotable Value)</a:t>
            </a:r>
            <a:endParaRPr lang="en-NZ" sz="1300" b="1" dirty="0" smtClean="0"/>
          </a:p>
        </p:txBody>
      </p:sp>
      <p:pic>
        <p:nvPicPr>
          <p:cNvPr id="4098" name="Picture 2" descr="C:\Users\17mesi\AppData\Local\Microsoft\Windows\Temporary Internet Files\Content.IE5\8F34WTGE\large-computer-screen-keyboard-mouse-icon-166.6-15900[1].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22172" y="482600"/>
            <a:ext cx="1169525" cy="1231900"/>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4BA992B9-F08F-46AF-B90D-0A9E03DEC776}" type="slidenum">
              <a:rPr lang="en-NZ" smtClean="0"/>
              <a:t>22</a:t>
            </a:fld>
            <a:endParaRPr lang="en-NZ"/>
          </a:p>
        </p:txBody>
      </p:sp>
    </p:spTree>
    <p:extLst>
      <p:ext uri="{BB962C8B-B14F-4D97-AF65-F5344CB8AC3E}">
        <p14:creationId xmlns:p14="http://schemas.microsoft.com/office/powerpoint/2010/main" val="33332582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9525" y="764688"/>
            <a:ext cx="8589748" cy="970450"/>
          </a:xfrm>
        </p:spPr>
        <p:txBody>
          <a:bodyPr/>
          <a:lstStyle/>
          <a:p>
            <a:r>
              <a:rPr lang="en-NZ" dirty="0" smtClean="0"/>
              <a:t>Credit for RLWT paid</a:t>
            </a:r>
            <a:endParaRPr lang="en-NZ" dirty="0"/>
          </a:p>
        </p:txBody>
      </p:sp>
      <p:sp>
        <p:nvSpPr>
          <p:cNvPr id="3" name="Content Placeholder 2"/>
          <p:cNvSpPr>
            <a:spLocks noGrp="1"/>
          </p:cNvSpPr>
          <p:nvPr>
            <p:ph idx="1"/>
          </p:nvPr>
        </p:nvSpPr>
        <p:spPr/>
        <p:txBody>
          <a:bodyPr/>
          <a:lstStyle/>
          <a:p>
            <a:r>
              <a:rPr lang="en-NZ" dirty="0" smtClean="0"/>
              <a:t>RLWT is not a final withholding tax – it is only a collection mechanism for the bright-line test</a:t>
            </a:r>
          </a:p>
          <a:p>
            <a:r>
              <a:rPr lang="en-NZ" dirty="0" smtClean="0"/>
              <a:t>The seller can claim a tax credit for RLWT in their income tax return</a:t>
            </a:r>
          </a:p>
          <a:p>
            <a:r>
              <a:rPr lang="en-NZ" dirty="0"/>
              <a:t>The credit will only be available if the amount withheld has been paid to </a:t>
            </a:r>
            <a:r>
              <a:rPr lang="en-NZ" dirty="0" smtClean="0"/>
              <a:t>IRD</a:t>
            </a:r>
          </a:p>
          <a:p>
            <a:r>
              <a:rPr lang="en-NZ" dirty="0" smtClean="0"/>
              <a:t>In most cases, it should be possible to file an interim income tax return before the income year ends</a:t>
            </a:r>
          </a:p>
          <a:p>
            <a:pPr lvl="1"/>
            <a:r>
              <a:rPr lang="en-NZ" dirty="0" smtClean="0"/>
              <a:t>A seller may want to do this shortly after a sale if RLWT results in over-taxation e.g. if the seller made capital improvements to the property</a:t>
            </a:r>
          </a:p>
          <a:p>
            <a:r>
              <a:rPr lang="en-NZ" dirty="0" smtClean="0"/>
              <a:t>Where RLWT results in over-taxation, a refund may be issued</a:t>
            </a:r>
            <a:endParaRPr lang="en-NZ" dirty="0"/>
          </a:p>
        </p:txBody>
      </p:sp>
      <p:sp>
        <p:nvSpPr>
          <p:cNvPr id="4" name="Slide Number Placeholder 3"/>
          <p:cNvSpPr>
            <a:spLocks noGrp="1"/>
          </p:cNvSpPr>
          <p:nvPr>
            <p:ph type="sldNum" sz="quarter" idx="12"/>
          </p:nvPr>
        </p:nvSpPr>
        <p:spPr/>
        <p:txBody>
          <a:bodyPr/>
          <a:lstStyle/>
          <a:p>
            <a:fld id="{4BA992B9-F08F-46AF-B90D-0A9E03DEC776}" type="slidenum">
              <a:rPr lang="en-NZ" smtClean="0"/>
              <a:t>23</a:t>
            </a:fld>
            <a:endParaRPr lang="en-NZ"/>
          </a:p>
        </p:txBody>
      </p:sp>
    </p:spTree>
    <p:extLst>
      <p:ext uri="{BB962C8B-B14F-4D97-AF65-F5344CB8AC3E}">
        <p14:creationId xmlns:p14="http://schemas.microsoft.com/office/powerpoint/2010/main" val="14654545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54000" y="447188"/>
            <a:ext cx="8993873" cy="1330812"/>
          </a:xfrm>
        </p:spPr>
        <p:txBody>
          <a:bodyPr/>
          <a:lstStyle/>
          <a:p>
            <a:r>
              <a:rPr lang="en-NZ" dirty="0" smtClean="0"/>
              <a:t>Background: Budget 2015 measures</a:t>
            </a:r>
            <a:endParaRPr lang="en-NZ" dirty="0"/>
          </a:p>
        </p:txBody>
      </p:sp>
      <p:sp>
        <p:nvSpPr>
          <p:cNvPr id="6" name="Content Placeholder 5"/>
          <p:cNvSpPr>
            <a:spLocks noGrp="1"/>
          </p:cNvSpPr>
          <p:nvPr>
            <p:ph sz="half" idx="1"/>
          </p:nvPr>
        </p:nvSpPr>
        <p:spPr>
          <a:xfrm>
            <a:off x="665204" y="2222288"/>
            <a:ext cx="5760996" cy="4026112"/>
          </a:xfrm>
        </p:spPr>
        <p:txBody>
          <a:bodyPr>
            <a:normAutofit fontScale="92500" lnSpcReduction="20000"/>
          </a:bodyPr>
          <a:lstStyle/>
          <a:p>
            <a:pPr marL="0" indent="0">
              <a:buNone/>
            </a:pPr>
            <a:r>
              <a:rPr lang="en-NZ" sz="2100" dirty="0" smtClean="0"/>
              <a:t>New “bright-line test” for taxing residential property sales</a:t>
            </a:r>
          </a:p>
          <a:p>
            <a:pPr lvl="1"/>
            <a:r>
              <a:rPr lang="en-NZ" sz="1700" dirty="0" smtClean="0"/>
              <a:t>Taxes gains from property bought and sold within 2 years</a:t>
            </a:r>
          </a:p>
          <a:p>
            <a:pPr lvl="1"/>
            <a:r>
              <a:rPr lang="en-NZ" sz="1700" dirty="0" smtClean="0"/>
              <a:t>Supplements the “intention test”</a:t>
            </a:r>
          </a:p>
          <a:p>
            <a:pPr lvl="1"/>
            <a:r>
              <a:rPr lang="en-NZ" sz="1700" dirty="0" smtClean="0"/>
              <a:t>Applies to property acquired from 1 October 2015</a:t>
            </a:r>
          </a:p>
          <a:p>
            <a:pPr marL="0" indent="0">
              <a:buNone/>
            </a:pPr>
            <a:r>
              <a:rPr lang="en-NZ" sz="2100" dirty="0" smtClean="0"/>
              <a:t>Collecting information about offshore buyers of New Zealand property</a:t>
            </a:r>
          </a:p>
          <a:p>
            <a:pPr lvl="1"/>
            <a:r>
              <a:rPr lang="en-NZ" sz="1700" dirty="0" smtClean="0"/>
              <a:t>Requiring IRD numbers and foreign equivalents of IRD numbers to be provided at time of purchase of property</a:t>
            </a:r>
          </a:p>
          <a:p>
            <a:pPr lvl="1"/>
            <a:r>
              <a:rPr lang="en-NZ" sz="1700" dirty="0" smtClean="0"/>
              <a:t>Offshore persons to have NZ bank account in order to get an IRD number</a:t>
            </a:r>
          </a:p>
        </p:txBody>
      </p:sp>
      <p:sp>
        <p:nvSpPr>
          <p:cNvPr id="4" name="Slide Number Placeholder 3"/>
          <p:cNvSpPr>
            <a:spLocks noGrp="1"/>
          </p:cNvSpPr>
          <p:nvPr>
            <p:ph type="sldNum" sz="quarter" idx="12"/>
          </p:nvPr>
        </p:nvSpPr>
        <p:spPr/>
        <p:txBody>
          <a:bodyPr/>
          <a:lstStyle/>
          <a:p>
            <a:fld id="{4BA992B9-F08F-46AF-B90D-0A9E03DEC776}" type="slidenum">
              <a:rPr lang="en-NZ" smtClean="0"/>
              <a:t>3</a:t>
            </a:fld>
            <a:endParaRPr lang="en-NZ"/>
          </a:p>
        </p:txBody>
      </p:sp>
      <p:sp>
        <p:nvSpPr>
          <p:cNvPr id="7" name="TextBox 6"/>
          <p:cNvSpPr txBox="1"/>
          <p:nvPr/>
        </p:nvSpPr>
        <p:spPr>
          <a:xfrm>
            <a:off x="6604000" y="2717800"/>
            <a:ext cx="2616200" cy="2308324"/>
          </a:xfrm>
          <a:prstGeom prst="rect">
            <a:avLst/>
          </a:prstGeom>
          <a:noFill/>
        </p:spPr>
        <p:txBody>
          <a:bodyPr wrap="square" rtlCol="0">
            <a:spAutoFit/>
          </a:bodyPr>
          <a:lstStyle/>
          <a:p>
            <a:pPr algn="ctr"/>
            <a:r>
              <a:rPr lang="en-NZ" b="1" dirty="0" smtClean="0">
                <a:solidFill>
                  <a:schemeClr val="accent4">
                    <a:lumMod val="75000"/>
                  </a:schemeClr>
                </a:solidFill>
              </a:rPr>
              <a:t>Budget 2015 included measures to ensure that people buying and selling residential property for profit – including overseas buyers – pay their fair share of tax</a:t>
            </a:r>
            <a:endParaRPr lang="en-NZ" b="1" dirty="0">
              <a:solidFill>
                <a:schemeClr val="accent4">
                  <a:lumMod val="75000"/>
                </a:schemeClr>
              </a:solidFill>
            </a:endParaRPr>
          </a:p>
        </p:txBody>
      </p:sp>
    </p:spTree>
    <p:extLst>
      <p:ext uri="{BB962C8B-B14F-4D97-AF65-F5344CB8AC3E}">
        <p14:creationId xmlns:p14="http://schemas.microsoft.com/office/powerpoint/2010/main" val="19861812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217" y="728542"/>
            <a:ext cx="8589748" cy="970450"/>
          </a:xfrm>
        </p:spPr>
        <p:txBody>
          <a:bodyPr/>
          <a:lstStyle/>
          <a:p>
            <a:r>
              <a:rPr lang="en-NZ" dirty="0" smtClean="0"/>
              <a:t>Background: why have a withholding tax?</a:t>
            </a:r>
            <a:endParaRPr lang="en-NZ" dirty="0"/>
          </a:p>
        </p:txBody>
      </p:sp>
      <p:sp>
        <p:nvSpPr>
          <p:cNvPr id="5" name="Content Placeholder 4"/>
          <p:cNvSpPr>
            <a:spLocks noGrp="1"/>
          </p:cNvSpPr>
          <p:nvPr>
            <p:ph idx="1"/>
          </p:nvPr>
        </p:nvSpPr>
        <p:spPr>
          <a:xfrm>
            <a:off x="665204" y="2222287"/>
            <a:ext cx="8575591" cy="4255786"/>
          </a:xfrm>
        </p:spPr>
        <p:txBody>
          <a:bodyPr>
            <a:normAutofit/>
          </a:bodyPr>
          <a:lstStyle/>
          <a:p>
            <a:r>
              <a:rPr lang="en-NZ" dirty="0" smtClean="0"/>
              <a:t>It can be difficult to collect the tax due when the person has </a:t>
            </a:r>
            <a:r>
              <a:rPr lang="en-NZ" dirty="0"/>
              <a:t>l</a:t>
            </a:r>
            <a:r>
              <a:rPr lang="en-NZ" dirty="0" smtClean="0"/>
              <a:t>imited presence in NZ</a:t>
            </a:r>
          </a:p>
          <a:p>
            <a:r>
              <a:rPr lang="en-NZ" dirty="0" smtClean="0"/>
              <a:t>Withholding taxes on sales of property by non-residents are used in other jurisdictions (e.g. Canada, US, and soon Australia) </a:t>
            </a:r>
          </a:p>
          <a:p>
            <a:r>
              <a:rPr lang="en-NZ" dirty="0" smtClean="0"/>
              <a:t>A person receiving income may be tempted to spend the funds before tax has been paid. This is why withholding taxes are used to collect the tax due before the money reaches the recipient – the person paying the income does not have the same incentive to spend the funds. For example, employers deduct PAYE from their employees’ wages.</a:t>
            </a:r>
          </a:p>
        </p:txBody>
      </p:sp>
      <p:sp>
        <p:nvSpPr>
          <p:cNvPr id="3" name="Slide Number Placeholder 2"/>
          <p:cNvSpPr>
            <a:spLocks noGrp="1"/>
          </p:cNvSpPr>
          <p:nvPr>
            <p:ph type="sldNum" sz="quarter" idx="12"/>
          </p:nvPr>
        </p:nvSpPr>
        <p:spPr/>
        <p:txBody>
          <a:bodyPr/>
          <a:lstStyle/>
          <a:p>
            <a:fld id="{4BA992B9-F08F-46AF-B90D-0A9E03DEC776}" type="slidenum">
              <a:rPr lang="en-NZ" smtClean="0"/>
              <a:t>4</a:t>
            </a:fld>
            <a:endParaRPr lang="en-NZ"/>
          </a:p>
        </p:txBody>
      </p:sp>
    </p:spTree>
    <p:extLst>
      <p:ext uri="{BB962C8B-B14F-4D97-AF65-F5344CB8AC3E}">
        <p14:creationId xmlns:p14="http://schemas.microsoft.com/office/powerpoint/2010/main" val="17070052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64692" y="777388"/>
            <a:ext cx="8589748" cy="970450"/>
          </a:xfrm>
        </p:spPr>
        <p:txBody>
          <a:bodyPr/>
          <a:lstStyle/>
          <a:p>
            <a:r>
              <a:rPr lang="en-NZ" dirty="0" smtClean="0"/>
              <a:t>What would the RLWT involve?</a:t>
            </a:r>
            <a:endParaRPr lang="en-NZ" dirty="0"/>
          </a:p>
        </p:txBody>
      </p:sp>
      <p:sp>
        <p:nvSpPr>
          <p:cNvPr id="6" name="Content Placeholder 5"/>
          <p:cNvSpPr>
            <a:spLocks noGrp="1"/>
          </p:cNvSpPr>
          <p:nvPr>
            <p:ph idx="1"/>
          </p:nvPr>
        </p:nvSpPr>
        <p:spPr>
          <a:xfrm>
            <a:off x="540277" y="3042772"/>
            <a:ext cx="5341896" cy="2728256"/>
          </a:xfrm>
        </p:spPr>
        <p:txBody>
          <a:bodyPr/>
          <a:lstStyle/>
          <a:p>
            <a:pPr marL="0" indent="0">
              <a:buNone/>
            </a:pPr>
            <a:r>
              <a:rPr lang="en-NZ" b="1" dirty="0" smtClean="0">
                <a:solidFill>
                  <a:schemeClr val="accent4">
                    <a:lumMod val="75000"/>
                  </a:schemeClr>
                </a:solidFill>
              </a:rPr>
              <a:t>Three key elements:</a:t>
            </a:r>
          </a:p>
          <a:p>
            <a:pPr marL="800100" lvl="1" indent="-342900">
              <a:buFont typeface="+mj-lt"/>
              <a:buAutoNum type="arabicPeriod"/>
            </a:pPr>
            <a:r>
              <a:rPr lang="en-NZ" dirty="0" smtClean="0"/>
              <a:t>The obligation to determine whether or not withholding is required and at what rate</a:t>
            </a:r>
          </a:p>
          <a:p>
            <a:pPr marL="800100" lvl="1" indent="-342900">
              <a:buFont typeface="+mj-lt"/>
              <a:buAutoNum type="arabicPeriod"/>
            </a:pPr>
            <a:r>
              <a:rPr lang="en-NZ" dirty="0" smtClean="0"/>
              <a:t>The obligation to withhold an amount from the payment  made by the buyer of a property to the seller and to deposit that amount into a trust account</a:t>
            </a:r>
          </a:p>
          <a:p>
            <a:pPr marL="800100" lvl="1" indent="-342900">
              <a:buFont typeface="+mj-lt"/>
              <a:buAutoNum type="arabicPeriod"/>
            </a:pPr>
            <a:r>
              <a:rPr lang="en-NZ" dirty="0" smtClean="0"/>
              <a:t>The obligation to pay this amount to the Commissioner of Inland Revenue</a:t>
            </a:r>
          </a:p>
        </p:txBody>
      </p:sp>
      <p:sp>
        <p:nvSpPr>
          <p:cNvPr id="7" name="Cube 6"/>
          <p:cNvSpPr/>
          <p:nvPr/>
        </p:nvSpPr>
        <p:spPr>
          <a:xfrm>
            <a:off x="6296467" y="3525350"/>
            <a:ext cx="1856933" cy="88155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NZ" sz="1400" dirty="0" smtClean="0">
                <a:effectLst/>
                <a:ea typeface="Calibri"/>
                <a:cs typeface="Times New Roman"/>
              </a:rPr>
              <a:t>Withholding agent</a:t>
            </a:r>
            <a:endParaRPr lang="en-NZ" sz="1400" dirty="0">
              <a:effectLst/>
              <a:ea typeface="Calibri"/>
              <a:cs typeface="Times New Roman"/>
            </a:endParaRPr>
          </a:p>
        </p:txBody>
      </p:sp>
      <p:sp>
        <p:nvSpPr>
          <p:cNvPr id="8" name="Rounded Rectangle 7"/>
          <p:cNvSpPr/>
          <p:nvPr/>
        </p:nvSpPr>
        <p:spPr>
          <a:xfrm>
            <a:off x="5505979" y="5436100"/>
            <a:ext cx="1259691" cy="809583"/>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en-NZ" sz="1600" dirty="0">
                <a:effectLst/>
                <a:ea typeface="Calibri"/>
                <a:cs typeface="Times New Roman"/>
              </a:rPr>
              <a:t>Inland Revenue</a:t>
            </a:r>
          </a:p>
        </p:txBody>
      </p:sp>
      <p:cxnSp>
        <p:nvCxnSpPr>
          <p:cNvPr id="9" name="Straight Arrow Connector 8"/>
          <p:cNvCxnSpPr/>
          <p:nvPr/>
        </p:nvCxnSpPr>
        <p:spPr>
          <a:xfrm flipH="1">
            <a:off x="6261102" y="4406900"/>
            <a:ext cx="609598" cy="9017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4" name="Picture 8" descr="C:\Users\17mesi\AppData\Local\Microsoft\Windows\Temporary Internet Files\Content.IE5\1D3794JD\person-304950_640[1].png"/>
          <p:cNvPicPr>
            <a:picLocks noChangeAspect="1" noChangeArrowheads="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140700" y="5436099"/>
            <a:ext cx="446536" cy="809583"/>
          </a:xfrm>
          <a:prstGeom prst="rect">
            <a:avLst/>
          </a:prstGeom>
          <a:noFill/>
          <a:extLst>
            <a:ext uri="{909E8E84-426E-40DD-AFC4-6F175D3DCCD1}">
              <a14:hiddenFill xmlns:a14="http://schemas.microsoft.com/office/drawing/2010/main">
                <a:solidFill>
                  <a:srgbClr val="FFFFFF"/>
                </a:solidFill>
              </a14:hiddenFill>
            </a:ext>
          </a:extLst>
        </p:spPr>
      </p:pic>
      <p:cxnSp>
        <p:nvCxnSpPr>
          <p:cNvPr id="22" name="Straight Arrow Connector 21"/>
          <p:cNvCxnSpPr/>
          <p:nvPr/>
        </p:nvCxnSpPr>
        <p:spPr>
          <a:xfrm>
            <a:off x="7480300" y="4406900"/>
            <a:ext cx="660400" cy="9017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8032750" y="4679753"/>
            <a:ext cx="662436" cy="369332"/>
          </a:xfrm>
          <a:prstGeom prst="rect">
            <a:avLst/>
          </a:prstGeom>
          <a:noFill/>
        </p:spPr>
        <p:txBody>
          <a:bodyPr wrap="square" rtlCol="0">
            <a:spAutoFit/>
          </a:bodyPr>
          <a:lstStyle/>
          <a:p>
            <a:r>
              <a:rPr lang="en-NZ" dirty="0" smtClean="0"/>
              <a:t>$90</a:t>
            </a:r>
            <a:endParaRPr lang="en-NZ" dirty="0"/>
          </a:p>
        </p:txBody>
      </p:sp>
      <p:sp>
        <p:nvSpPr>
          <p:cNvPr id="34" name="TextBox 33"/>
          <p:cNvSpPr txBox="1"/>
          <p:nvPr/>
        </p:nvSpPr>
        <p:spPr>
          <a:xfrm>
            <a:off x="5642230" y="4679753"/>
            <a:ext cx="618870" cy="369332"/>
          </a:xfrm>
          <a:prstGeom prst="rect">
            <a:avLst/>
          </a:prstGeom>
          <a:noFill/>
        </p:spPr>
        <p:txBody>
          <a:bodyPr wrap="square" rtlCol="0">
            <a:spAutoFit/>
          </a:bodyPr>
          <a:lstStyle/>
          <a:p>
            <a:r>
              <a:rPr lang="en-NZ" dirty="0" smtClean="0"/>
              <a:t>$10</a:t>
            </a:r>
            <a:endParaRPr lang="en-NZ" dirty="0"/>
          </a:p>
        </p:txBody>
      </p:sp>
      <p:sp>
        <p:nvSpPr>
          <p:cNvPr id="35" name="TextBox 34"/>
          <p:cNvSpPr txBox="1"/>
          <p:nvPr/>
        </p:nvSpPr>
        <p:spPr>
          <a:xfrm>
            <a:off x="8473954" y="5840890"/>
            <a:ext cx="886964" cy="338554"/>
          </a:xfrm>
          <a:prstGeom prst="rect">
            <a:avLst/>
          </a:prstGeom>
          <a:noFill/>
        </p:spPr>
        <p:txBody>
          <a:bodyPr wrap="square" rtlCol="0">
            <a:spAutoFit/>
          </a:bodyPr>
          <a:lstStyle/>
          <a:p>
            <a:r>
              <a:rPr lang="en-NZ" sz="1600" dirty="0" smtClean="0"/>
              <a:t>Seller</a:t>
            </a:r>
            <a:endParaRPr lang="en-NZ" sz="1600" dirty="0"/>
          </a:p>
        </p:txBody>
      </p:sp>
      <p:pic>
        <p:nvPicPr>
          <p:cNvPr id="36" name="Picture 8" descr="C:\Users\17mesi\AppData\Local\Microsoft\Windows\Temporary Internet Files\Content.IE5\1D3794JD\person-304950_640[1].png"/>
          <p:cNvPicPr>
            <a:picLocks noChangeAspect="1" noChangeArrowheads="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070497" y="1981698"/>
            <a:ext cx="446536" cy="809583"/>
          </a:xfrm>
          <a:prstGeom prst="rect">
            <a:avLst/>
          </a:prstGeom>
          <a:noFill/>
          <a:extLst>
            <a:ext uri="{909E8E84-426E-40DD-AFC4-6F175D3DCCD1}">
              <a14:hiddenFill xmlns:a14="http://schemas.microsoft.com/office/drawing/2010/main">
                <a:solidFill>
                  <a:srgbClr val="FFFFFF"/>
                </a:solidFill>
              </a14:hiddenFill>
            </a:ext>
          </a:extLst>
        </p:spPr>
      </p:pic>
      <p:sp>
        <p:nvSpPr>
          <p:cNvPr id="40" name="TextBox 39"/>
          <p:cNvSpPr txBox="1"/>
          <p:nvPr/>
        </p:nvSpPr>
        <p:spPr>
          <a:xfrm>
            <a:off x="7448201" y="2386489"/>
            <a:ext cx="949553" cy="338554"/>
          </a:xfrm>
          <a:prstGeom prst="rect">
            <a:avLst/>
          </a:prstGeom>
          <a:noFill/>
        </p:spPr>
        <p:txBody>
          <a:bodyPr wrap="square" rtlCol="0">
            <a:spAutoFit/>
          </a:bodyPr>
          <a:lstStyle/>
          <a:p>
            <a:r>
              <a:rPr lang="en-NZ" sz="1600" dirty="0" smtClean="0"/>
              <a:t>Buyer</a:t>
            </a:r>
            <a:endParaRPr lang="en-NZ" sz="1600" dirty="0"/>
          </a:p>
        </p:txBody>
      </p:sp>
      <p:cxnSp>
        <p:nvCxnSpPr>
          <p:cNvPr id="41" name="Straight Arrow Connector 40"/>
          <p:cNvCxnSpPr/>
          <p:nvPr/>
        </p:nvCxnSpPr>
        <p:spPr>
          <a:xfrm>
            <a:off x="7285030" y="2725043"/>
            <a:ext cx="0" cy="7340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6564533" y="2908559"/>
            <a:ext cx="883668" cy="367035"/>
          </a:xfrm>
          <a:prstGeom prst="rect">
            <a:avLst/>
          </a:prstGeom>
          <a:noFill/>
        </p:spPr>
        <p:txBody>
          <a:bodyPr wrap="square" rtlCol="0">
            <a:spAutoFit/>
          </a:bodyPr>
          <a:lstStyle/>
          <a:p>
            <a:r>
              <a:rPr lang="en-NZ" dirty="0" smtClean="0"/>
              <a:t>$100</a:t>
            </a:r>
            <a:endParaRPr lang="en-NZ" dirty="0"/>
          </a:p>
        </p:txBody>
      </p:sp>
      <p:sp>
        <p:nvSpPr>
          <p:cNvPr id="2" name="Slide Number Placeholder 1"/>
          <p:cNvSpPr>
            <a:spLocks noGrp="1"/>
          </p:cNvSpPr>
          <p:nvPr>
            <p:ph type="sldNum" sz="quarter" idx="12"/>
          </p:nvPr>
        </p:nvSpPr>
        <p:spPr/>
        <p:txBody>
          <a:bodyPr/>
          <a:lstStyle/>
          <a:p>
            <a:fld id="{4BA992B9-F08F-46AF-B90D-0A9E03DEC776}" type="slidenum">
              <a:rPr lang="en-NZ" smtClean="0"/>
              <a:t>5</a:t>
            </a:fld>
            <a:endParaRPr lang="en-NZ"/>
          </a:p>
        </p:txBody>
      </p:sp>
      <p:sp>
        <p:nvSpPr>
          <p:cNvPr id="3" name="Rectangle 2"/>
          <p:cNvSpPr/>
          <p:nvPr/>
        </p:nvSpPr>
        <p:spPr>
          <a:xfrm>
            <a:off x="540277" y="2322362"/>
            <a:ext cx="6024255" cy="646331"/>
          </a:xfrm>
          <a:prstGeom prst="rect">
            <a:avLst/>
          </a:prstGeom>
        </p:spPr>
        <p:txBody>
          <a:bodyPr wrap="square">
            <a:spAutoFit/>
          </a:bodyPr>
          <a:lstStyle/>
          <a:p>
            <a:r>
              <a:rPr lang="en-NZ" dirty="0"/>
              <a:t>We want to make the process as simple as possible for </a:t>
            </a:r>
            <a:r>
              <a:rPr lang="en-NZ" dirty="0" smtClean="0"/>
              <a:t>the withholder</a:t>
            </a:r>
            <a:endParaRPr lang="en-NZ" dirty="0"/>
          </a:p>
        </p:txBody>
      </p:sp>
      <p:sp>
        <p:nvSpPr>
          <p:cNvPr id="4" name="TextBox 3"/>
          <p:cNvSpPr txBox="1"/>
          <p:nvPr/>
        </p:nvSpPr>
        <p:spPr>
          <a:xfrm>
            <a:off x="8270240" y="3525350"/>
            <a:ext cx="1168400" cy="769441"/>
          </a:xfrm>
          <a:prstGeom prst="rect">
            <a:avLst/>
          </a:prstGeom>
          <a:noFill/>
        </p:spPr>
        <p:txBody>
          <a:bodyPr wrap="square" rtlCol="0">
            <a:spAutoFit/>
          </a:bodyPr>
          <a:lstStyle/>
          <a:p>
            <a:r>
              <a:rPr lang="en-NZ" sz="1100" dirty="0" smtClean="0"/>
              <a:t>Does an amount need to be withheld?</a:t>
            </a:r>
            <a:endParaRPr lang="en-NZ" sz="1100" dirty="0"/>
          </a:p>
        </p:txBody>
      </p:sp>
    </p:spTree>
    <p:extLst>
      <p:ext uri="{BB962C8B-B14F-4D97-AF65-F5344CB8AC3E}">
        <p14:creationId xmlns:p14="http://schemas.microsoft.com/office/powerpoint/2010/main" val="13802903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NZ" dirty="0" smtClean="0"/>
              <a:t>When would RLWT apply?</a:t>
            </a:r>
            <a:endParaRPr lang="en-NZ" dirty="0"/>
          </a:p>
        </p:txBody>
      </p:sp>
      <p:sp>
        <p:nvSpPr>
          <p:cNvPr id="9" name="Text Placeholder 8"/>
          <p:cNvSpPr>
            <a:spLocks noGrp="1"/>
          </p:cNvSpPr>
          <p:nvPr>
            <p:ph type="body" sz="quarter" idx="16"/>
          </p:nvPr>
        </p:nvSpPr>
        <p:spPr/>
        <p:txBody>
          <a:bodyPr>
            <a:noAutofit/>
          </a:bodyPr>
          <a:lstStyle/>
          <a:p>
            <a:r>
              <a:rPr lang="en-NZ" sz="2100" dirty="0" smtClean="0"/>
              <a:t>When all of </a:t>
            </a:r>
            <a:r>
              <a:rPr lang="en-NZ" sz="2100" dirty="0"/>
              <a:t>the following conditions </a:t>
            </a:r>
            <a:r>
              <a:rPr lang="en-NZ" sz="2100" dirty="0" smtClean="0"/>
              <a:t>have been </a:t>
            </a:r>
            <a:r>
              <a:rPr lang="en-NZ" sz="2100" dirty="0"/>
              <a:t>met:</a:t>
            </a:r>
          </a:p>
          <a:p>
            <a:pPr marL="342900" indent="-342900">
              <a:buFont typeface="+mj-lt"/>
              <a:buAutoNum type="arabicPeriod"/>
            </a:pPr>
            <a:r>
              <a:rPr lang="en-NZ" sz="2100" dirty="0"/>
              <a:t>The seller is an offshore person</a:t>
            </a:r>
          </a:p>
          <a:p>
            <a:pPr marL="342900" indent="-342900">
              <a:buFont typeface="+mj-lt"/>
              <a:buAutoNum type="arabicPeriod"/>
            </a:pPr>
            <a:r>
              <a:rPr lang="en-NZ" sz="2100" dirty="0"/>
              <a:t>The property being sold is residential land</a:t>
            </a:r>
          </a:p>
          <a:p>
            <a:pPr marL="342900" indent="-342900">
              <a:buFont typeface="+mj-lt"/>
              <a:buAutoNum type="arabicPeriod"/>
            </a:pPr>
            <a:r>
              <a:rPr lang="en-NZ" sz="2100" dirty="0" smtClean="0"/>
              <a:t>The property is sold within two years of acquisition</a:t>
            </a:r>
            <a:endParaRPr lang="en-NZ" sz="2100" dirty="0"/>
          </a:p>
          <a:p>
            <a:endParaRPr lang="en-NZ" sz="1600" dirty="0"/>
          </a:p>
        </p:txBody>
      </p:sp>
      <p:pic>
        <p:nvPicPr>
          <p:cNvPr id="5" name="Picture 5" descr="C:\Users\17mesi\AppData\Local\Microsoft\Windows\Temporary Internet Files\Content.IE5\8F34WTGE\passport-36963_64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47540" y="1155700"/>
            <a:ext cx="1130300" cy="1130300"/>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4BA992B9-F08F-46AF-B90D-0A9E03DEC776}" type="slidenum">
              <a:rPr lang="en-NZ" smtClean="0"/>
              <a:t>6</a:t>
            </a:fld>
            <a:endParaRPr lang="en-NZ"/>
          </a:p>
        </p:txBody>
      </p:sp>
    </p:spTree>
    <p:extLst>
      <p:ext uri="{BB962C8B-B14F-4D97-AF65-F5344CB8AC3E}">
        <p14:creationId xmlns:p14="http://schemas.microsoft.com/office/powerpoint/2010/main" val="39913650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494" y="716819"/>
            <a:ext cx="8589748" cy="970450"/>
          </a:xfrm>
        </p:spPr>
        <p:txBody>
          <a:bodyPr/>
          <a:lstStyle/>
          <a:p>
            <a:r>
              <a:rPr lang="en-NZ" dirty="0" smtClean="0"/>
              <a:t>Who is an “offshore person”?</a:t>
            </a:r>
            <a:endParaRPr lang="en-NZ" dirty="0"/>
          </a:p>
        </p:txBody>
      </p:sp>
      <p:sp>
        <p:nvSpPr>
          <p:cNvPr id="3" name="Content Placeholder 2"/>
          <p:cNvSpPr>
            <a:spLocks noGrp="1"/>
          </p:cNvSpPr>
          <p:nvPr>
            <p:ph sz="half" idx="1"/>
          </p:nvPr>
        </p:nvSpPr>
        <p:spPr/>
        <p:txBody>
          <a:bodyPr>
            <a:normAutofit fontScale="85000" lnSpcReduction="10000"/>
          </a:bodyPr>
          <a:lstStyle/>
          <a:p>
            <a:r>
              <a:rPr lang="en-NZ" dirty="0" smtClean="0"/>
              <a:t>Definition covers both natural persons and entities</a:t>
            </a:r>
          </a:p>
          <a:p>
            <a:r>
              <a:rPr lang="en-NZ" dirty="0" smtClean="0"/>
              <a:t>Excludes:</a:t>
            </a:r>
          </a:p>
          <a:p>
            <a:pPr lvl="1">
              <a:buFont typeface="Arial" pitchFamily="34" charset="0"/>
              <a:buChar char="•"/>
            </a:pPr>
            <a:r>
              <a:rPr lang="en-NZ" dirty="0" smtClean="0"/>
              <a:t>NZ citizens who are or have been physically present in NZ within the previous 3 years</a:t>
            </a:r>
          </a:p>
          <a:p>
            <a:pPr lvl="1">
              <a:buFont typeface="Arial" pitchFamily="34" charset="0"/>
              <a:buChar char="•"/>
            </a:pPr>
            <a:r>
              <a:rPr lang="en-NZ" dirty="0" smtClean="0"/>
              <a:t>Individuals with residence class visas who are or have been physically present in NZ within the last year</a:t>
            </a:r>
          </a:p>
          <a:p>
            <a:r>
              <a:rPr lang="en-NZ" dirty="0" smtClean="0"/>
              <a:t>Includes entities </a:t>
            </a:r>
            <a:r>
              <a:rPr lang="en-NZ" dirty="0"/>
              <a:t>incorporated </a:t>
            </a:r>
            <a:r>
              <a:rPr lang="en-NZ" dirty="0" smtClean="0"/>
              <a:t>outside NZ</a:t>
            </a:r>
            <a:endParaRPr lang="en-NZ" dirty="0"/>
          </a:p>
          <a:p>
            <a:r>
              <a:rPr lang="en-NZ" dirty="0" smtClean="0"/>
              <a:t>Includes entities </a:t>
            </a:r>
            <a:r>
              <a:rPr lang="en-NZ" dirty="0"/>
              <a:t>incorporated in NZ but owned 25% or more by offshore persons</a:t>
            </a:r>
          </a:p>
        </p:txBody>
      </p:sp>
      <p:sp>
        <p:nvSpPr>
          <p:cNvPr id="4" name="Content Placeholder 3"/>
          <p:cNvSpPr>
            <a:spLocks noGrp="1"/>
          </p:cNvSpPr>
          <p:nvPr>
            <p:ph sz="half" idx="2"/>
          </p:nvPr>
        </p:nvSpPr>
        <p:spPr>
          <a:xfrm>
            <a:off x="4963775" y="2146300"/>
            <a:ext cx="4459625" cy="3930651"/>
          </a:xfrm>
        </p:spPr>
        <p:txBody>
          <a:bodyPr>
            <a:normAutofit fontScale="85000" lnSpcReduction="10000"/>
          </a:bodyPr>
          <a:lstStyle/>
          <a:p>
            <a:pPr marL="0" indent="0" algn="ctr">
              <a:buNone/>
            </a:pPr>
            <a:r>
              <a:rPr lang="en-NZ" sz="3000" b="1" dirty="0">
                <a:solidFill>
                  <a:schemeClr val="accent4">
                    <a:lumMod val="75000"/>
                  </a:schemeClr>
                </a:solidFill>
              </a:rPr>
              <a:t>Follows the definition of “offshore person” used in the Taxation (Land Information and Offshore Persons Information) </a:t>
            </a:r>
            <a:r>
              <a:rPr lang="en-NZ" sz="3000" b="1" dirty="0" smtClean="0">
                <a:solidFill>
                  <a:schemeClr val="accent4">
                    <a:lumMod val="75000"/>
                  </a:schemeClr>
                </a:solidFill>
              </a:rPr>
              <a:t>Bill</a:t>
            </a:r>
            <a:endParaRPr lang="en-NZ" sz="3000" b="1" dirty="0">
              <a:solidFill>
                <a:schemeClr val="accent4">
                  <a:lumMod val="75000"/>
                </a:schemeClr>
              </a:solidFill>
            </a:endParaRPr>
          </a:p>
        </p:txBody>
      </p:sp>
      <p:sp>
        <p:nvSpPr>
          <p:cNvPr id="5" name="Slide Number Placeholder 4"/>
          <p:cNvSpPr>
            <a:spLocks noGrp="1"/>
          </p:cNvSpPr>
          <p:nvPr>
            <p:ph type="sldNum" sz="quarter" idx="12"/>
          </p:nvPr>
        </p:nvSpPr>
        <p:spPr/>
        <p:txBody>
          <a:bodyPr/>
          <a:lstStyle/>
          <a:p>
            <a:fld id="{4BA992B9-F08F-46AF-B90D-0A9E03DEC776}" type="slidenum">
              <a:rPr lang="en-NZ" smtClean="0"/>
              <a:t>7</a:t>
            </a:fld>
            <a:endParaRPr lang="en-NZ"/>
          </a:p>
        </p:txBody>
      </p:sp>
    </p:spTree>
    <p:extLst>
      <p:ext uri="{BB962C8B-B14F-4D97-AF65-F5344CB8AC3E}">
        <p14:creationId xmlns:p14="http://schemas.microsoft.com/office/powerpoint/2010/main" val="32645242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218" y="763711"/>
            <a:ext cx="8589748" cy="970450"/>
          </a:xfrm>
        </p:spPr>
        <p:txBody>
          <a:bodyPr/>
          <a:lstStyle/>
          <a:p>
            <a:r>
              <a:rPr lang="en-NZ" dirty="0" smtClean="0"/>
              <a:t>What is “residential land”?</a:t>
            </a:r>
            <a:endParaRPr lang="en-NZ" dirty="0"/>
          </a:p>
        </p:txBody>
      </p:sp>
      <p:sp>
        <p:nvSpPr>
          <p:cNvPr id="3" name="Content Placeholder 2"/>
          <p:cNvSpPr>
            <a:spLocks noGrp="1"/>
          </p:cNvSpPr>
          <p:nvPr>
            <p:ph sz="half" idx="1"/>
          </p:nvPr>
        </p:nvSpPr>
        <p:spPr>
          <a:xfrm>
            <a:off x="665204" y="2390155"/>
            <a:ext cx="4394476" cy="3975103"/>
          </a:xfrm>
        </p:spPr>
        <p:txBody>
          <a:bodyPr>
            <a:normAutofit/>
          </a:bodyPr>
          <a:lstStyle/>
          <a:p>
            <a:pPr marL="0" indent="0">
              <a:buNone/>
            </a:pPr>
            <a:r>
              <a:rPr lang="en-NZ" dirty="0" smtClean="0"/>
              <a:t>Uses the proposed definition of residential land in the bright-line test:</a:t>
            </a:r>
          </a:p>
          <a:p>
            <a:r>
              <a:rPr lang="en-NZ" dirty="0" smtClean="0"/>
              <a:t>Land with a dwelling on it</a:t>
            </a:r>
          </a:p>
          <a:p>
            <a:r>
              <a:rPr lang="en-NZ" dirty="0"/>
              <a:t>Land for which the seller is a party to an arrangement that relates to erecting a dwelling on </a:t>
            </a:r>
            <a:r>
              <a:rPr lang="en-NZ" dirty="0" smtClean="0"/>
              <a:t>it</a:t>
            </a:r>
          </a:p>
          <a:p>
            <a:r>
              <a:rPr lang="en-NZ" dirty="0" smtClean="0"/>
              <a:t>Bare land </a:t>
            </a:r>
            <a:r>
              <a:rPr lang="en-NZ" dirty="0"/>
              <a:t>that because of its area and nature is capable of having a dwelling erected on it</a:t>
            </a:r>
            <a:endParaRPr lang="en-NZ" dirty="0" smtClean="0"/>
          </a:p>
          <a:p>
            <a:r>
              <a:rPr lang="en-NZ" dirty="0" smtClean="0"/>
              <a:t>But excludes land used predominantly as business premises or farmland</a:t>
            </a:r>
          </a:p>
        </p:txBody>
      </p:sp>
      <p:sp>
        <p:nvSpPr>
          <p:cNvPr id="4" name="Content Placeholder 3"/>
          <p:cNvSpPr>
            <a:spLocks noGrp="1"/>
          </p:cNvSpPr>
          <p:nvPr>
            <p:ph sz="half" idx="2"/>
          </p:nvPr>
        </p:nvSpPr>
        <p:spPr>
          <a:xfrm>
            <a:off x="5139547" y="1945640"/>
            <a:ext cx="4220599" cy="3027980"/>
          </a:xfrm>
        </p:spPr>
        <p:txBody>
          <a:bodyPr>
            <a:normAutofit/>
          </a:bodyPr>
          <a:lstStyle/>
          <a:p>
            <a:pPr marL="0" lvl="0" indent="0" algn="ctr">
              <a:buClr>
                <a:srgbClr val="00C6BB"/>
              </a:buClr>
              <a:buNone/>
            </a:pPr>
            <a:r>
              <a:rPr lang="en-NZ" sz="2800" b="1" dirty="0">
                <a:solidFill>
                  <a:schemeClr val="accent4">
                    <a:lumMod val="75000"/>
                  </a:schemeClr>
                </a:solidFill>
              </a:rPr>
              <a:t>Follows the definition of </a:t>
            </a:r>
            <a:r>
              <a:rPr lang="en-NZ" sz="2800" b="1" dirty="0" smtClean="0">
                <a:solidFill>
                  <a:schemeClr val="accent4">
                    <a:lumMod val="75000"/>
                  </a:schemeClr>
                </a:solidFill>
              </a:rPr>
              <a:t>“residential land” </a:t>
            </a:r>
            <a:r>
              <a:rPr lang="en-NZ" sz="2800" b="1" dirty="0">
                <a:solidFill>
                  <a:schemeClr val="accent4">
                    <a:lumMod val="75000"/>
                  </a:schemeClr>
                </a:solidFill>
              </a:rPr>
              <a:t>used </a:t>
            </a:r>
            <a:r>
              <a:rPr lang="en-NZ" sz="2800" b="1" dirty="0" smtClean="0">
                <a:solidFill>
                  <a:schemeClr val="accent4">
                    <a:lumMod val="75000"/>
                  </a:schemeClr>
                </a:solidFill>
              </a:rPr>
              <a:t>in the Taxation </a:t>
            </a:r>
            <a:r>
              <a:rPr lang="en-NZ" sz="2800" b="1" dirty="0">
                <a:solidFill>
                  <a:schemeClr val="accent4">
                    <a:lumMod val="75000"/>
                  </a:schemeClr>
                </a:solidFill>
              </a:rPr>
              <a:t>(Bright-line Test for Residential Land) Bill  </a:t>
            </a:r>
          </a:p>
        </p:txBody>
      </p:sp>
      <p:pic>
        <p:nvPicPr>
          <p:cNvPr id="5" name="Picture 3" descr="C:\Users\17mesi\AppData\Local\Microsoft\Windows\Temporary Internet Files\Content.IE5\1D3794JD\11949855741697952186small_house_01.svg.med[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85557" y="4557554"/>
            <a:ext cx="1661163" cy="2108398"/>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8" descr="C:\Users\17mesi\AppData\Local\Microsoft\Windows\Temporary Internet Files\Content.IE5\1D3794JD\person-304950_640[1].png"/>
          <p:cNvPicPr>
            <a:picLocks noChangeAspect="1" noChangeArrowheads="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84540" y="5780218"/>
            <a:ext cx="436990" cy="792276"/>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17mesi\AppData\Local\Microsoft\Windows\Temporary Internet Files\Content.IE5\1D3794JD\maukiethevirtualcat1[1].jpg"/>
          <p:cNvPicPr>
            <a:picLocks noChangeAspect="1" noChangeArrowheads="1"/>
          </p:cNvPicPr>
          <p:nvPr/>
        </p:nvPicPr>
        <p:blipFill rotWithShape="1">
          <a:blip r:embed="rId5" cstate="print">
            <a:extLst>
              <a:ext uri="{BEBA8EAE-BF5A-486C-A8C5-ECC9F3942E4B}">
                <a14:imgProps xmlns:a14="http://schemas.microsoft.com/office/drawing/2010/main">
                  <a14:imgLayer r:embed="rId6">
                    <a14:imgEffect>
                      <a14:backgroundRemoval t="12121" b="100000" l="9709" r="89320">
                        <a14:foregroundMark x1="39806" y1="71717" x2="39806" y2="71717"/>
                        <a14:foregroundMark x1="36893" y1="70707" x2="39806" y2="73737"/>
                        <a14:foregroundMark x1="29126" y1="97980" x2="29126" y2="97980"/>
                        <a14:foregroundMark x1="38835" y1="100000" x2="38835" y2="100000"/>
                        <a14:foregroundMark x1="40777" y1="100000" x2="40777" y2="100000"/>
                        <a14:foregroundMark x1="41748" y1="98990" x2="41748" y2="98990"/>
                        <a14:foregroundMark x1="41748" y1="98990" x2="41748" y2="98990"/>
                        <a14:foregroundMark x1="22330" y1="98990" x2="22330" y2="98990"/>
                      </a14:backgroundRemoval>
                    </a14:imgEffect>
                  </a14:imgLayer>
                </a14:imgProps>
              </a:ext>
              <a:ext uri="{28A0092B-C50C-407E-A947-70E740481C1C}">
                <a14:useLocalDpi xmlns:a14="http://schemas.microsoft.com/office/drawing/2010/main" val="0"/>
              </a:ext>
            </a:extLst>
          </a:blip>
          <a:srcRect/>
          <a:stretch/>
        </p:blipFill>
        <p:spPr bwMode="auto">
          <a:xfrm>
            <a:off x="7249847" y="6158022"/>
            <a:ext cx="427215" cy="414472"/>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4BA992B9-F08F-46AF-B90D-0A9E03DEC776}" type="slidenum">
              <a:rPr lang="en-NZ" smtClean="0"/>
              <a:t>8</a:t>
            </a:fld>
            <a:endParaRPr lang="en-NZ"/>
          </a:p>
        </p:txBody>
      </p:sp>
    </p:spTree>
    <p:extLst>
      <p:ext uri="{BB962C8B-B14F-4D97-AF65-F5344CB8AC3E}">
        <p14:creationId xmlns:p14="http://schemas.microsoft.com/office/powerpoint/2010/main" val="36970379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1821" y="739796"/>
            <a:ext cx="8589748" cy="970450"/>
          </a:xfrm>
        </p:spPr>
        <p:txBody>
          <a:bodyPr/>
          <a:lstStyle/>
          <a:p>
            <a:r>
              <a:rPr lang="en-NZ" dirty="0" smtClean="0"/>
              <a:t>When the property is sold within two years of acquisition</a:t>
            </a:r>
            <a:endParaRPr lang="en-NZ" dirty="0"/>
          </a:p>
        </p:txBody>
      </p:sp>
      <p:sp>
        <p:nvSpPr>
          <p:cNvPr id="3" name="Content Placeholder 2"/>
          <p:cNvSpPr>
            <a:spLocks noGrp="1"/>
          </p:cNvSpPr>
          <p:nvPr>
            <p:ph sz="half" idx="1"/>
          </p:nvPr>
        </p:nvSpPr>
        <p:spPr>
          <a:xfrm>
            <a:off x="665204" y="2222288"/>
            <a:ext cx="4213522" cy="2272440"/>
          </a:xfrm>
        </p:spPr>
        <p:txBody>
          <a:bodyPr>
            <a:normAutofit fontScale="92500" lnSpcReduction="20000"/>
          </a:bodyPr>
          <a:lstStyle/>
          <a:p>
            <a:r>
              <a:rPr lang="en-NZ" dirty="0" smtClean="0"/>
              <a:t>The seller acquires the residential land being sold on or after 1 October 2015 (where an agreement for sale and purchase is entered into on or after 1 October 2015)</a:t>
            </a:r>
          </a:p>
          <a:p>
            <a:r>
              <a:rPr lang="en-NZ" dirty="0" smtClean="0"/>
              <a:t>The seller owns the residential land for less than 2 years before selling it to the buyer</a:t>
            </a:r>
            <a:endParaRPr lang="en-NZ" dirty="0"/>
          </a:p>
        </p:txBody>
      </p:sp>
      <p:sp>
        <p:nvSpPr>
          <p:cNvPr id="4" name="Content Placeholder 3"/>
          <p:cNvSpPr>
            <a:spLocks noGrp="1"/>
          </p:cNvSpPr>
          <p:nvPr>
            <p:ph sz="half" idx="2"/>
          </p:nvPr>
        </p:nvSpPr>
        <p:spPr>
          <a:xfrm>
            <a:off x="5027275" y="2222288"/>
            <a:ext cx="4220599" cy="1873195"/>
          </a:xfrm>
        </p:spPr>
        <p:txBody>
          <a:bodyPr>
            <a:normAutofit fontScale="92500" lnSpcReduction="20000"/>
          </a:bodyPr>
          <a:lstStyle/>
          <a:p>
            <a:pPr marL="0" lvl="0" indent="0" algn="ctr">
              <a:buClr>
                <a:srgbClr val="00C6BB"/>
              </a:buClr>
              <a:buNone/>
            </a:pPr>
            <a:r>
              <a:rPr lang="en-NZ" sz="2800" b="1" dirty="0" smtClean="0">
                <a:solidFill>
                  <a:schemeClr val="accent4">
                    <a:lumMod val="75000"/>
                  </a:schemeClr>
                </a:solidFill>
              </a:rPr>
              <a:t>Follows the 2-year holding period proposed by the bright-line test</a:t>
            </a:r>
            <a:endParaRPr lang="en-NZ" sz="2800" b="1" dirty="0">
              <a:solidFill>
                <a:schemeClr val="accent4">
                  <a:lumMod val="75000"/>
                </a:schemeClr>
              </a:solidFill>
            </a:endParaRPr>
          </a:p>
        </p:txBody>
      </p:sp>
      <p:cxnSp>
        <p:nvCxnSpPr>
          <p:cNvPr id="5" name="Straight Arrow Connector 4"/>
          <p:cNvCxnSpPr/>
          <p:nvPr/>
        </p:nvCxnSpPr>
        <p:spPr>
          <a:xfrm>
            <a:off x="3675801" y="4595870"/>
            <a:ext cx="5127402" cy="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4021115" y="4296575"/>
            <a:ext cx="0" cy="59858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390551" y="4280617"/>
            <a:ext cx="0" cy="614547"/>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294802" y="4918915"/>
            <a:ext cx="1891370" cy="1477328"/>
          </a:xfrm>
          <a:prstGeom prst="rect">
            <a:avLst/>
          </a:prstGeom>
          <a:noFill/>
        </p:spPr>
        <p:txBody>
          <a:bodyPr wrap="square" rtlCol="0">
            <a:spAutoFit/>
          </a:bodyPr>
          <a:lstStyle/>
          <a:p>
            <a:pPr algn="ctr"/>
            <a:r>
              <a:rPr lang="en-NZ" b="1" dirty="0" smtClean="0"/>
              <a:t>1. Clock starts ticking when seller’s title to property is registered</a:t>
            </a:r>
            <a:endParaRPr lang="en-NZ" b="1" dirty="0"/>
          </a:p>
        </p:txBody>
      </p:sp>
      <p:sp>
        <p:nvSpPr>
          <p:cNvPr id="10" name="TextBox 9"/>
          <p:cNvSpPr txBox="1"/>
          <p:nvPr/>
        </p:nvSpPr>
        <p:spPr>
          <a:xfrm>
            <a:off x="6426368" y="4904692"/>
            <a:ext cx="2270592" cy="1754326"/>
          </a:xfrm>
          <a:prstGeom prst="rect">
            <a:avLst/>
          </a:prstGeom>
          <a:noFill/>
        </p:spPr>
        <p:txBody>
          <a:bodyPr wrap="square" rtlCol="0">
            <a:spAutoFit/>
          </a:bodyPr>
          <a:lstStyle/>
          <a:p>
            <a:pPr algn="ctr"/>
            <a:r>
              <a:rPr lang="en-NZ" b="1" dirty="0"/>
              <a:t>2</a:t>
            </a:r>
            <a:r>
              <a:rPr lang="en-NZ" b="1" dirty="0" smtClean="0"/>
              <a:t>. Clock stops when agreement for sale and purchase entered into between buyer and seller</a:t>
            </a:r>
            <a:endParaRPr lang="en-NZ" b="1" dirty="0"/>
          </a:p>
        </p:txBody>
      </p:sp>
      <p:sp>
        <p:nvSpPr>
          <p:cNvPr id="11" name="Slide Number Placeholder 10"/>
          <p:cNvSpPr>
            <a:spLocks noGrp="1"/>
          </p:cNvSpPr>
          <p:nvPr>
            <p:ph type="sldNum" sz="quarter" idx="12"/>
          </p:nvPr>
        </p:nvSpPr>
        <p:spPr/>
        <p:txBody>
          <a:bodyPr/>
          <a:lstStyle/>
          <a:p>
            <a:fld id="{4BA992B9-F08F-46AF-B90D-0A9E03DEC776}" type="slidenum">
              <a:rPr lang="en-NZ" smtClean="0"/>
              <a:t>9</a:t>
            </a:fld>
            <a:endParaRPr lang="en-NZ" dirty="0"/>
          </a:p>
        </p:txBody>
      </p:sp>
    </p:spTree>
    <p:extLst>
      <p:ext uri="{BB962C8B-B14F-4D97-AF65-F5344CB8AC3E}">
        <p14:creationId xmlns:p14="http://schemas.microsoft.com/office/powerpoint/2010/main" val="3335095264"/>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 xmlns:thm15="http://schemas.microsoft.com/office/thememl/2012/main" name="Quotable" id="{39EC5628-30ED-4578-ACD8-9820EDB8E15A}" vid="{6F3559E9-1A4C-49D8-94D4-F41003531C4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TM02900688[[fn=Facet]]</Template>
  <TotalTime>0</TotalTime>
  <Words>2665</Words>
  <Application>Microsoft Office PowerPoint</Application>
  <PresentationFormat>A4 Paper (210x297 mm)</PresentationFormat>
  <Paragraphs>260</Paragraphs>
  <Slides>23</Slides>
  <Notes>13</Notes>
  <HiddenSlides>0</HiddenSlides>
  <MMClips>0</MMClips>
  <ScaleCrop>false</ScaleCrop>
  <HeadingPairs>
    <vt:vector size="4" baseType="variant">
      <vt:variant>
        <vt:lpstr>Theme</vt:lpstr>
      </vt:variant>
      <vt:variant>
        <vt:i4>2</vt:i4>
      </vt:variant>
      <vt:variant>
        <vt:lpstr>Slide Titles</vt:lpstr>
      </vt:variant>
      <vt:variant>
        <vt:i4>23</vt:i4>
      </vt:variant>
    </vt:vector>
  </HeadingPairs>
  <TitlesOfParts>
    <vt:vector size="25" baseType="lpstr">
      <vt:lpstr>HDOfficeLightV0</vt:lpstr>
      <vt:lpstr>Quotable</vt:lpstr>
      <vt:lpstr>Information pack: Residential land withholding tax (RLWT)</vt:lpstr>
      <vt:lpstr>PowerPoint Presentation</vt:lpstr>
      <vt:lpstr>Background: Budget 2015 measures</vt:lpstr>
      <vt:lpstr>Background: why have a withholding tax?</vt:lpstr>
      <vt:lpstr>What would the RLWT involve?</vt:lpstr>
      <vt:lpstr>When would RLWT apply?</vt:lpstr>
      <vt:lpstr>Who is an “offshore person”?</vt:lpstr>
      <vt:lpstr>What is “residential land”?</vt:lpstr>
      <vt:lpstr>When the property is sold within two years of acquisition</vt:lpstr>
      <vt:lpstr>What would the rate of RLWT be?</vt:lpstr>
      <vt:lpstr>The standard rate</vt:lpstr>
      <vt:lpstr>The default rate</vt:lpstr>
      <vt:lpstr>Calculating RLWT: an example</vt:lpstr>
      <vt:lpstr>Who should be the withholding agent?</vt:lpstr>
      <vt:lpstr>Why not the buyer themselves?</vt:lpstr>
      <vt:lpstr>How it might work: buyer’s conveyancing agent</vt:lpstr>
      <vt:lpstr>How it might work: seller’s conveyancing agent</vt:lpstr>
      <vt:lpstr>Advantages of each approach</vt:lpstr>
      <vt:lpstr>Order of priority for disbursements</vt:lpstr>
      <vt:lpstr>Paying the money to Inland Revenue</vt:lpstr>
      <vt:lpstr>Failure to withhold and pay RLWT</vt:lpstr>
      <vt:lpstr>Information needed by the withholding agent to apply RLWT</vt:lpstr>
      <vt:lpstr>Credit for RLWT paid</vt:lpstr>
    </vt:vector>
  </TitlesOfParts>
  <Company>Inland Revenue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pack: Residential land withholding tax (RLWT)</dc:title>
  <dc:creator>Policy and Strategy</dc:creator>
  <dc:description>Published August 2015.</dc:description>
  <cp:lastModifiedBy>David Nind</cp:lastModifiedBy>
  <cp:revision>2</cp:revision>
  <dcterms:created xsi:type="dcterms:W3CDTF">2015-08-30T22:58:51Z</dcterms:created>
  <dcterms:modified xsi:type="dcterms:W3CDTF">2015-08-30T22:59:25Z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